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12"/>
  </p:notesMasterIdLst>
  <p:handoutMasterIdLst>
    <p:handoutMasterId r:id="rId113"/>
  </p:handoutMasterIdLst>
  <p:sldIdLst>
    <p:sldId id="256" r:id="rId2"/>
    <p:sldId id="402" r:id="rId3"/>
    <p:sldId id="460" r:id="rId4"/>
    <p:sldId id="403" r:id="rId5"/>
    <p:sldId id="404" r:id="rId6"/>
    <p:sldId id="461" r:id="rId7"/>
    <p:sldId id="462" r:id="rId8"/>
    <p:sldId id="405" r:id="rId9"/>
    <p:sldId id="463" r:id="rId10"/>
    <p:sldId id="464" r:id="rId11"/>
    <p:sldId id="465" r:id="rId12"/>
    <p:sldId id="406" r:id="rId13"/>
    <p:sldId id="268" r:id="rId14"/>
    <p:sldId id="466" r:id="rId15"/>
    <p:sldId id="356" r:id="rId16"/>
    <p:sldId id="467" r:id="rId17"/>
    <p:sldId id="269" r:id="rId18"/>
    <p:sldId id="270" r:id="rId19"/>
    <p:sldId id="271" r:id="rId20"/>
    <p:sldId id="358" r:id="rId21"/>
    <p:sldId id="272" r:id="rId22"/>
    <p:sldId id="407" r:id="rId23"/>
    <p:sldId id="470" r:id="rId24"/>
    <p:sldId id="273" r:id="rId25"/>
    <p:sldId id="408" r:id="rId26"/>
    <p:sldId id="471" r:id="rId27"/>
    <p:sldId id="274" r:id="rId28"/>
    <p:sldId id="409" r:id="rId29"/>
    <p:sldId id="474" r:id="rId30"/>
    <p:sldId id="276" r:id="rId31"/>
    <p:sldId id="359" r:id="rId32"/>
    <p:sldId id="277" r:id="rId33"/>
    <p:sldId id="278" r:id="rId34"/>
    <p:sldId id="280" r:id="rId35"/>
    <p:sldId id="410" r:id="rId36"/>
    <p:sldId id="475" r:id="rId37"/>
    <p:sldId id="360" r:id="rId38"/>
    <p:sldId id="411" r:id="rId39"/>
    <p:sldId id="476" r:id="rId40"/>
    <p:sldId id="412" r:id="rId41"/>
    <p:sldId id="477" r:id="rId42"/>
    <p:sldId id="478" r:id="rId43"/>
    <p:sldId id="414" r:id="rId44"/>
    <p:sldId id="415" r:id="rId45"/>
    <p:sldId id="416" r:id="rId46"/>
    <p:sldId id="479" r:id="rId47"/>
    <p:sldId id="480" r:id="rId48"/>
    <p:sldId id="417" r:id="rId49"/>
    <p:sldId id="481" r:id="rId50"/>
    <p:sldId id="418" r:id="rId51"/>
    <p:sldId id="419" r:id="rId52"/>
    <p:sldId id="482" r:id="rId53"/>
    <p:sldId id="483" r:id="rId54"/>
    <p:sldId id="484" r:id="rId55"/>
    <p:sldId id="485" r:id="rId56"/>
    <p:sldId id="486" r:id="rId57"/>
    <p:sldId id="422" r:id="rId58"/>
    <p:sldId id="423" r:id="rId59"/>
    <p:sldId id="487" r:id="rId60"/>
    <p:sldId id="424" r:id="rId61"/>
    <p:sldId id="425" r:id="rId62"/>
    <p:sldId id="488" r:id="rId63"/>
    <p:sldId id="489" r:id="rId64"/>
    <p:sldId id="427" r:id="rId65"/>
    <p:sldId id="428" r:id="rId66"/>
    <p:sldId id="429" r:id="rId67"/>
    <p:sldId id="430" r:id="rId68"/>
    <p:sldId id="490" r:id="rId69"/>
    <p:sldId id="491" r:id="rId70"/>
    <p:sldId id="492" r:id="rId71"/>
    <p:sldId id="432" r:id="rId72"/>
    <p:sldId id="434" r:id="rId73"/>
    <p:sldId id="493" r:id="rId74"/>
    <p:sldId id="441" r:id="rId75"/>
    <p:sldId id="438" r:id="rId76"/>
    <p:sldId id="494" r:id="rId77"/>
    <p:sldId id="442" r:id="rId78"/>
    <p:sldId id="439" r:id="rId79"/>
    <p:sldId id="495" r:id="rId80"/>
    <p:sldId id="443" r:id="rId81"/>
    <p:sldId id="496" r:id="rId82"/>
    <p:sldId id="501" r:id="rId83"/>
    <p:sldId id="497" r:id="rId84"/>
    <p:sldId id="498" r:id="rId85"/>
    <p:sldId id="499" r:id="rId86"/>
    <p:sldId id="500" r:id="rId87"/>
    <p:sldId id="440" r:id="rId88"/>
    <p:sldId id="446" r:id="rId89"/>
    <p:sldId id="447" r:id="rId90"/>
    <p:sldId id="502" r:id="rId91"/>
    <p:sldId id="448" r:id="rId92"/>
    <p:sldId id="503" r:id="rId93"/>
    <p:sldId id="450" r:id="rId94"/>
    <p:sldId id="435" r:id="rId95"/>
    <p:sldId id="504" r:id="rId96"/>
    <p:sldId id="505" r:id="rId97"/>
    <p:sldId id="507" r:id="rId98"/>
    <p:sldId id="506" r:id="rId99"/>
    <p:sldId id="437" r:id="rId100"/>
    <p:sldId id="508" r:id="rId101"/>
    <p:sldId id="452" r:id="rId102"/>
    <p:sldId id="509" r:id="rId103"/>
    <p:sldId id="510" r:id="rId104"/>
    <p:sldId id="454" r:id="rId105"/>
    <p:sldId id="455" r:id="rId106"/>
    <p:sldId id="459" r:id="rId107"/>
    <p:sldId id="457" r:id="rId108"/>
    <p:sldId id="511" r:id="rId109"/>
    <p:sldId id="512" r:id="rId110"/>
    <p:sldId id="513" r:id="rId111"/>
  </p:sldIdLst>
  <p:sldSz cx="9906000" cy="6858000" type="A4"/>
  <p:notesSz cx="6815138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9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29" autoAdjust="0"/>
    <p:restoredTop sz="94660"/>
  </p:normalViewPr>
  <p:slideViewPr>
    <p:cSldViewPr>
      <p:cViewPr varScale="1">
        <p:scale>
          <a:sx n="69" d="100"/>
          <a:sy n="69" d="100"/>
        </p:scale>
        <p:origin x="-1302" y="-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ableStyles" Target="tableStyle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notesMaster" Target="notesMasters/notesMaster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53226" cy="497284"/>
          </a:xfrm>
          <a:prstGeom prst="rect">
            <a:avLst/>
          </a:prstGeom>
        </p:spPr>
        <p:txBody>
          <a:bodyPr vert="horz" lIns="91614" tIns="45806" rIns="91614" bIns="4580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60335" y="2"/>
            <a:ext cx="2953226" cy="497284"/>
          </a:xfrm>
          <a:prstGeom prst="rect">
            <a:avLst/>
          </a:prstGeom>
        </p:spPr>
        <p:txBody>
          <a:bodyPr vert="horz" lIns="91614" tIns="45806" rIns="91614" bIns="45806" rtlCol="0"/>
          <a:lstStyle>
            <a:lvl1pPr algn="r">
              <a:defRPr sz="1200"/>
            </a:lvl1pPr>
          </a:lstStyle>
          <a:p>
            <a:fld id="{A6631328-B309-406C-913B-6B905FAD04D9}" type="datetimeFigureOut">
              <a:rPr lang="en-US" smtClean="0"/>
              <a:pPr/>
              <a:t>4/4/2017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46678"/>
            <a:ext cx="2953226" cy="497284"/>
          </a:xfrm>
          <a:prstGeom prst="rect">
            <a:avLst/>
          </a:prstGeom>
        </p:spPr>
        <p:txBody>
          <a:bodyPr vert="horz" lIns="91614" tIns="45806" rIns="91614" bIns="4580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60335" y="9446678"/>
            <a:ext cx="2953226" cy="497284"/>
          </a:xfrm>
          <a:prstGeom prst="rect">
            <a:avLst/>
          </a:prstGeom>
        </p:spPr>
        <p:txBody>
          <a:bodyPr vert="horz" lIns="91614" tIns="45806" rIns="91614" bIns="45806" rtlCol="0" anchor="b"/>
          <a:lstStyle>
            <a:lvl1pPr algn="r">
              <a:defRPr sz="1200"/>
            </a:lvl1pPr>
          </a:lstStyle>
          <a:p>
            <a:fld id="{BFDB764B-0DF9-40C6-ADF5-DDC05C6441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978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3969" cy="497762"/>
          </a:xfrm>
          <a:prstGeom prst="rect">
            <a:avLst/>
          </a:prstGeom>
        </p:spPr>
        <p:txBody>
          <a:bodyPr vert="horz" lIns="91614" tIns="45806" rIns="91614" bIns="4580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9579" y="0"/>
            <a:ext cx="2953969" cy="497762"/>
          </a:xfrm>
          <a:prstGeom prst="rect">
            <a:avLst/>
          </a:prstGeom>
        </p:spPr>
        <p:txBody>
          <a:bodyPr vert="horz" lIns="91614" tIns="45806" rIns="91614" bIns="45806" rtlCol="0"/>
          <a:lstStyle>
            <a:lvl1pPr algn="r">
              <a:defRPr sz="1200"/>
            </a:lvl1pPr>
          </a:lstStyle>
          <a:p>
            <a:fld id="{A5669055-74F1-49EA-BEF1-0ED6260ADD59}" type="datetimeFigureOut">
              <a:rPr lang="en-US" smtClean="0"/>
              <a:pPr/>
              <a:t>4/4/2017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4375" y="746125"/>
            <a:ext cx="5386388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14" tIns="45806" rIns="91614" bIns="4580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198" y="4724760"/>
            <a:ext cx="5452747" cy="4475083"/>
          </a:xfrm>
          <a:prstGeom prst="rect">
            <a:avLst/>
          </a:prstGeom>
        </p:spPr>
        <p:txBody>
          <a:bodyPr vert="horz" lIns="91614" tIns="45806" rIns="91614" bIns="4580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3969" cy="497762"/>
          </a:xfrm>
          <a:prstGeom prst="rect">
            <a:avLst/>
          </a:prstGeom>
        </p:spPr>
        <p:txBody>
          <a:bodyPr vert="horz" lIns="91614" tIns="45806" rIns="91614" bIns="4580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9579" y="9446336"/>
            <a:ext cx="2953969" cy="497762"/>
          </a:xfrm>
          <a:prstGeom prst="rect">
            <a:avLst/>
          </a:prstGeom>
        </p:spPr>
        <p:txBody>
          <a:bodyPr vert="horz" lIns="91614" tIns="45806" rIns="91614" bIns="45806" rtlCol="0" anchor="b"/>
          <a:lstStyle>
            <a:lvl1pPr algn="r">
              <a:defRPr sz="1200"/>
            </a:lvl1pPr>
          </a:lstStyle>
          <a:p>
            <a:fld id="{D3D8CA25-9BAE-4C18-AFE7-6F059B2F5C4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714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D8CA25-9BAE-4C18-AFE7-6F059B2F5C4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469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557212" y="5349903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ชื่อเรื่อง 28"/>
          <p:cNvSpPr>
            <a:spLocks noGrp="1"/>
          </p:cNvSpPr>
          <p:nvPr>
            <p:ph type="ctrTitle"/>
          </p:nvPr>
        </p:nvSpPr>
        <p:spPr>
          <a:xfrm>
            <a:off x="412750" y="4853412"/>
            <a:ext cx="9163050" cy="1222375"/>
          </a:xfrm>
        </p:spPr>
        <p:txBody>
          <a:bodyPr anchor="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412750" y="3886200"/>
            <a:ext cx="916305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6" name="ตัวแทนวันที่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2" name="ตัวแทน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ตัวแทนหมายเลขภาพนิ่ง 14"/>
          <p:cNvSpPr>
            <a:spLocks noGrp="1"/>
          </p:cNvSpPr>
          <p:nvPr>
            <p:ph type="sldNum" sz="quarter" idx="12"/>
          </p:nvPr>
        </p:nvSpPr>
        <p:spPr>
          <a:xfrm>
            <a:off x="8915400" y="6473952"/>
            <a:ext cx="822198" cy="246888"/>
          </a:xfrm>
        </p:spPr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ชื่อเรื่อง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7" name="ตัวแทนเนื้อหา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5" name="ตัวแทนวันที่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19" name="ตัวแทนท้ายกระดาษ 18"/>
          <p:cNvSpPr>
            <a:spLocks noGrp="1"/>
          </p:cNvSpPr>
          <p:nvPr>
            <p:ph type="ftr" sz="quarter" idx="11"/>
          </p:nvPr>
        </p:nvSpPr>
        <p:spPr>
          <a:xfrm>
            <a:off x="3879850" y="76201"/>
            <a:ext cx="31369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ตัวแทนหมายเลขภาพนิ่ง 15"/>
          <p:cNvSpPr>
            <a:spLocks noGrp="1"/>
          </p:cNvSpPr>
          <p:nvPr>
            <p:ph type="sldNum" sz="quarter" idx="12"/>
          </p:nvPr>
        </p:nvSpPr>
        <p:spPr>
          <a:xfrm>
            <a:off x="8915400" y="6473952"/>
            <a:ext cx="822198" cy="246888"/>
          </a:xfrm>
        </p:spPr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557212" y="3444903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ตัวแทนข้อความ 5"/>
          <p:cNvSpPr>
            <a:spLocks noGrp="1"/>
          </p:cNvSpPr>
          <p:nvPr>
            <p:ph type="body" idx="1"/>
          </p:nvPr>
        </p:nvSpPr>
        <p:spPr>
          <a:xfrm>
            <a:off x="412750" y="1676400"/>
            <a:ext cx="916305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9" name="ตัวแทนวันที่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11" name="ตัวแทนท้ายกระดา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ตัวแทนหมายเลขภาพนิ่ง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>
          <a:xfrm>
            <a:off x="195515" y="2947086"/>
            <a:ext cx="94107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ชื่อเรื่อง 19"/>
          <p:cNvSpPr>
            <a:spLocks noGrp="1"/>
          </p:cNvSpPr>
          <p:nvPr>
            <p:ph type="title"/>
          </p:nvPr>
        </p:nvSpPr>
        <p:spPr>
          <a:xfrm>
            <a:off x="326898" y="457200"/>
            <a:ext cx="9410700" cy="841248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4" name="ตัวแทนเนื้อหา 13"/>
          <p:cNvSpPr>
            <a:spLocks noGrp="1"/>
          </p:cNvSpPr>
          <p:nvPr>
            <p:ph sz="half" idx="1"/>
          </p:nvPr>
        </p:nvSpPr>
        <p:spPr>
          <a:xfrm>
            <a:off x="330200" y="1600200"/>
            <a:ext cx="45402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แทนเนื้อหา 12"/>
          <p:cNvSpPr>
            <a:spLocks noGrp="1"/>
          </p:cNvSpPr>
          <p:nvPr>
            <p:ph sz="half" idx="2"/>
          </p:nvPr>
        </p:nvSpPr>
        <p:spPr>
          <a:xfrm>
            <a:off x="5035550" y="1600200"/>
            <a:ext cx="47053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1" name="ตัวแทนวันที่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10" name="ตัวแทนท้ายกระดา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ตัวแทนหมายเลขภาพนิ่ง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ชื่อเรื่อง 28"/>
          <p:cNvSpPr>
            <a:spLocks noGrp="1"/>
          </p:cNvSpPr>
          <p:nvPr>
            <p:ph type="title"/>
          </p:nvPr>
        </p:nvSpPr>
        <p:spPr>
          <a:xfrm>
            <a:off x="330200" y="5410200"/>
            <a:ext cx="932815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แทนข้อความ 12"/>
          <p:cNvSpPr>
            <a:spLocks noGrp="1"/>
          </p:cNvSpPr>
          <p:nvPr>
            <p:ph type="body" idx="1"/>
          </p:nvPr>
        </p:nvSpPr>
        <p:spPr>
          <a:xfrm>
            <a:off x="304898" y="666750"/>
            <a:ext cx="4648102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25" name="ตัวแทนข้อความ 24"/>
          <p:cNvSpPr>
            <a:spLocks noGrp="1"/>
          </p:cNvSpPr>
          <p:nvPr>
            <p:ph type="body" sz="half" idx="3"/>
          </p:nvPr>
        </p:nvSpPr>
        <p:spPr>
          <a:xfrm>
            <a:off x="5032111" y="666750"/>
            <a:ext cx="464992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quarter" idx="2"/>
          </p:nvPr>
        </p:nvSpPr>
        <p:spPr>
          <a:xfrm>
            <a:off x="304898" y="1316038"/>
            <a:ext cx="4648102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8" name="ตัวแทนเนื้อหา 27"/>
          <p:cNvSpPr>
            <a:spLocks noGrp="1"/>
          </p:cNvSpPr>
          <p:nvPr>
            <p:ph sz="quarter" idx="4"/>
          </p:nvPr>
        </p:nvSpPr>
        <p:spPr>
          <a:xfrm>
            <a:off x="5036124" y="1316038"/>
            <a:ext cx="4645914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แทนวันที่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915400" y="6477000"/>
            <a:ext cx="825500" cy="246888"/>
          </a:xfrm>
        </p:spPr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557212" y="6019801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ชื่อเรื่อง 29"/>
          <p:cNvSpPr>
            <a:spLocks noGrp="1"/>
          </p:cNvSpPr>
          <p:nvPr>
            <p:ph type="title"/>
          </p:nvPr>
        </p:nvSpPr>
        <p:spPr>
          <a:xfrm>
            <a:off x="326898" y="457200"/>
            <a:ext cx="9410700" cy="841248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2" name="ตัวแทนวันที่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21" name="ตัวแทนท้ายกระดา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24" name="ตัวแทนท้ายกระดา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ตัวเชื่อมต่อตรง 7"/>
          <p:cNvSpPr>
            <a:spLocks noChangeShapeType="1"/>
          </p:cNvSpPr>
          <p:nvPr/>
        </p:nvSpPr>
        <p:spPr bwMode="auto">
          <a:xfrm>
            <a:off x="557212" y="5849118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ชื่อเรื่อง 11"/>
          <p:cNvSpPr>
            <a:spLocks noGrp="1"/>
          </p:cNvSpPr>
          <p:nvPr>
            <p:ph type="title"/>
          </p:nvPr>
        </p:nvSpPr>
        <p:spPr>
          <a:xfrm>
            <a:off x="495300" y="5486400"/>
            <a:ext cx="916305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6" name="ตัวแทนข้อความ 25"/>
          <p:cNvSpPr>
            <a:spLocks noGrp="1"/>
          </p:cNvSpPr>
          <p:nvPr>
            <p:ph type="body" idx="2"/>
          </p:nvPr>
        </p:nvSpPr>
        <p:spPr>
          <a:xfrm>
            <a:off x="495300" y="609600"/>
            <a:ext cx="3259006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4" name="ตัวแทนเนื้อหา 13"/>
          <p:cNvSpPr>
            <a:spLocks noGrp="1"/>
          </p:cNvSpPr>
          <p:nvPr>
            <p:ph sz="half" idx="1"/>
          </p:nvPr>
        </p:nvSpPr>
        <p:spPr>
          <a:xfrm>
            <a:off x="3872971" y="609600"/>
            <a:ext cx="5785379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5" name="ตัวแทนวันที่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29" name="ตัวแทนท้ายกระดา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ตัวแทนรูปภาพ 12"/>
          <p:cNvSpPr>
            <a:spLocks noGrp="1"/>
          </p:cNvSpPr>
          <p:nvPr>
            <p:ph type="pic" idx="1"/>
          </p:nvPr>
        </p:nvSpPr>
        <p:spPr>
          <a:xfrm>
            <a:off x="3797300" y="616634"/>
            <a:ext cx="54483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ตัวแทนหมายเลขภาพนิ่ง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ชื่อเรื่อง 16"/>
          <p:cNvSpPr>
            <a:spLocks noGrp="1"/>
          </p:cNvSpPr>
          <p:nvPr>
            <p:ph type="title"/>
          </p:nvPr>
        </p:nvSpPr>
        <p:spPr>
          <a:xfrm>
            <a:off x="412750" y="4993760"/>
            <a:ext cx="635635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6" name="ตัวแทนข้อความ 25"/>
          <p:cNvSpPr>
            <a:spLocks noGrp="1"/>
          </p:cNvSpPr>
          <p:nvPr>
            <p:ph type="body" sz="half" idx="2"/>
          </p:nvPr>
        </p:nvSpPr>
        <p:spPr>
          <a:xfrm>
            <a:off x="412750" y="5533218"/>
            <a:ext cx="635635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7429500" y="549277"/>
            <a:ext cx="19812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95300" y="549277"/>
            <a:ext cx="67691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557212" y="1050899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ตัวแทนข้อความ 7"/>
          <p:cNvSpPr>
            <a:spLocks noGrp="1"/>
          </p:cNvSpPr>
          <p:nvPr>
            <p:ph type="body" idx="1"/>
          </p:nvPr>
        </p:nvSpPr>
        <p:spPr>
          <a:xfrm>
            <a:off x="330200" y="1554163"/>
            <a:ext cx="94107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แทนวันที่ 10"/>
          <p:cNvSpPr>
            <a:spLocks noGrp="1"/>
          </p:cNvSpPr>
          <p:nvPr>
            <p:ph type="dt" sz="half" idx="2"/>
          </p:nvPr>
        </p:nvSpPr>
        <p:spPr>
          <a:xfrm>
            <a:off x="7016750" y="76201"/>
            <a:ext cx="272415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BAC7B1F-B0F7-4B91-96CC-C357C7E2EDA7}" type="datetime1">
              <a:rPr lang="en-US" smtClean="0"/>
              <a:pPr/>
              <a:t>4/4/2017</a:t>
            </a:fld>
            <a:endParaRPr lang="en-US"/>
          </a:p>
        </p:txBody>
      </p:sp>
      <p:sp>
        <p:nvSpPr>
          <p:cNvPr id="28" name="ตัวแทนท้ายกระดาษ 27"/>
          <p:cNvSpPr>
            <a:spLocks noGrp="1"/>
          </p:cNvSpPr>
          <p:nvPr>
            <p:ph type="ftr" sz="quarter" idx="3"/>
          </p:nvPr>
        </p:nvSpPr>
        <p:spPr>
          <a:xfrm>
            <a:off x="3384550" y="76201"/>
            <a:ext cx="36322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4"/>
          </p:nvPr>
        </p:nvSpPr>
        <p:spPr>
          <a:xfrm>
            <a:off x="8915400" y="6477001"/>
            <a:ext cx="8255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737F73B-2D11-40BF-8191-41AC91A6012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ตัวแทนชื่อเรื่อง 9"/>
          <p:cNvSpPr>
            <a:spLocks noGrp="1"/>
          </p:cNvSpPr>
          <p:nvPr>
            <p:ph type="title"/>
          </p:nvPr>
        </p:nvSpPr>
        <p:spPr>
          <a:xfrm>
            <a:off x="330200" y="457200"/>
            <a:ext cx="94107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557212" y="1050899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ตัวเชื่อมต่อตรง 11"/>
          <p:cNvSpPr>
            <a:spLocks noChangeShapeType="1"/>
          </p:cNvSpPr>
          <p:nvPr/>
        </p:nvSpPr>
        <p:spPr bwMode="auto">
          <a:xfrm>
            <a:off x="557212" y="1057987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272480" y="764704"/>
            <a:ext cx="9073008" cy="2304256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ระบบการประกันคุณภาพคุณภาพภายใน </a:t>
            </a:r>
          </a:p>
          <a:p>
            <a:pPr algn="ctr"/>
            <a:r>
              <a:rPr lang="th-TH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ระดับหลักสูตร</a:t>
            </a:r>
            <a:endParaRPr lang="th-TH" sz="4800" dirty="0"/>
          </a:p>
        </p:txBody>
      </p:sp>
      <p:sp>
        <p:nvSpPr>
          <p:cNvPr id="6" name="TextBox 5"/>
          <p:cNvSpPr txBox="1"/>
          <p:nvPr/>
        </p:nvSpPr>
        <p:spPr>
          <a:xfrm>
            <a:off x="5241032" y="5013176"/>
            <a:ext cx="4320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สำนักงานคณะกรรมการการอุดมศึกษา</a:t>
            </a:r>
          </a:p>
          <a:p>
            <a:pPr algn="r"/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กุมภาพันธ์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2559</a:t>
            </a:r>
            <a:endParaRPr lang="th-TH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7693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2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026544"/>
              </p:ext>
            </p:extLst>
          </p:nvPr>
        </p:nvGraphicFramePr>
        <p:xfrm>
          <a:off x="164468" y="1124744"/>
          <a:ext cx="9577063" cy="4507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2714362"/>
                <a:gridCol w="4414429"/>
              </a:tblGrid>
              <a:tr h="1059970"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องค์ประกอบใน</a:t>
                      </a:r>
                      <a:endParaRPr kumimoji="0" lang="en-US" sz="2400" b="1" kern="1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+mn-ea"/>
                        <a:cs typeface="Cordia New" pitchFamily="34" charset="-34"/>
                      </a:endParaRPr>
                    </a:p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การประกันคุณภาพหลักสูตร</a:t>
                      </a:r>
                      <a:endParaRPr lang="th-TH" sz="2400" dirty="0" smtClean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  <a:p>
                      <a:endParaRPr lang="th-TH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ตัวบ่งชี้</a:t>
                      </a:r>
                      <a:endParaRPr lang="th-TH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99060" marR="99060"/>
                </a:tc>
              </a:tr>
              <a:tr h="3044486">
                <a:tc>
                  <a:txBody>
                    <a:bodyPr/>
                    <a:lstStyle/>
                    <a:p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1.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การกำกับมาตรฐาน</a:t>
                      </a:r>
                      <a:endParaRPr lang="th-TH" sz="3200" b="1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1.1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การบริหารจัดการหลักสูตรตามเกณฑ์มาตรฐานหลักสูตรที่กำหนดโดย </a:t>
                      </a:r>
                      <a:r>
                        <a:rPr kumimoji="0" lang="th-TH" sz="3200" b="1" kern="1200" dirty="0" err="1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สกอ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. </a:t>
                      </a:r>
                      <a:endParaRPr lang="th-TH" sz="3200" b="1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ผลการบริหารจัดการหลักสูตรตามเกณฑ์มาตรฐานหลักสูตร</a:t>
                      </a:r>
                      <a:endParaRPr kumimoji="0" lang="en-US" sz="3200" b="1" kern="1200" dirty="0" smtClean="0">
                        <a:solidFill>
                          <a:schemeClr val="dk1"/>
                        </a:solidFill>
                        <a:effectLst/>
                        <a:latin typeface="Cordia New" pitchFamily="34" charset="-34"/>
                        <a:ea typeface="+mn-ea"/>
                        <a:cs typeface="Cordia New" pitchFamily="34" charset="-34"/>
                      </a:endParaRPr>
                    </a:p>
                    <a:p>
                      <a:r>
                        <a:rPr kumimoji="0" lang="th-TH" sz="3200" u="sng" kern="1200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ปริญญาตรี</a:t>
                      </a:r>
                      <a:r>
                        <a:rPr kumimoji="0" lang="th-TH" sz="3200" kern="1200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   เกณฑ์ 3 ข้อ</a:t>
                      </a:r>
                      <a:endParaRPr kumimoji="0" lang="en-US" sz="3200" kern="1200" dirty="0" smtClean="0">
                        <a:solidFill>
                          <a:srgbClr val="FF0000"/>
                        </a:solidFill>
                        <a:effectLst/>
                        <a:latin typeface="Cordia New" pitchFamily="34" charset="-34"/>
                        <a:ea typeface="+mn-ea"/>
                        <a:cs typeface="Cordia New" pitchFamily="34" charset="-34"/>
                      </a:endParaRPr>
                    </a:p>
                    <a:p>
                      <a:r>
                        <a:rPr kumimoji="0" lang="th-TH" sz="3200" u="sng" kern="1200" dirty="0" smtClean="0">
                          <a:solidFill>
                            <a:srgbClr val="0070C0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บัณฑิตศึกษา</a:t>
                      </a:r>
                      <a:r>
                        <a:rPr kumimoji="0" lang="th-TH" sz="3200" kern="1200" dirty="0" smtClean="0">
                          <a:solidFill>
                            <a:srgbClr val="0070C0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 เกณฑ์ </a:t>
                      </a:r>
                      <a:r>
                        <a:rPr kumimoji="0" lang="en-US" sz="3200" kern="1200" dirty="0" smtClean="0">
                          <a:solidFill>
                            <a:srgbClr val="0070C0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11 </a:t>
                      </a:r>
                      <a:r>
                        <a:rPr kumimoji="0" lang="th-TH" sz="3200" kern="1200" dirty="0" smtClean="0">
                          <a:solidFill>
                            <a:srgbClr val="0070C0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ข้อ</a:t>
                      </a:r>
                      <a:endParaRPr lang="th-TH" sz="3200" dirty="0">
                        <a:solidFill>
                          <a:srgbClr val="0070C0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4488" y="116632"/>
            <a:ext cx="9217024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ระบบการประกันคุณภาพภายใน ระดับหลักสูตร</a:t>
            </a:r>
            <a:endParaRPr lang="th-TH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7445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275985"/>
              </p:ext>
            </p:extLst>
          </p:nvPr>
        </p:nvGraphicFramePr>
        <p:xfrm>
          <a:off x="344488" y="273229"/>
          <a:ext cx="9217025" cy="6341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3024336"/>
                <a:gridCol w="3744417"/>
              </a:tblGrid>
              <a:tr h="1292299"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องค์ประกอบใน</a:t>
                      </a:r>
                      <a:endParaRPr kumimoji="0" lang="en-US" sz="24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การประกันคุณภาพหลักสูตร</a:t>
                      </a:r>
                      <a:endParaRPr lang="th-TH" sz="2400" dirty="0" smtClean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ตัวบ่งชี้</a:t>
                      </a:r>
                      <a:endParaRPr lang="th-TH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</a:tr>
              <a:tr h="2592333">
                <a:tc>
                  <a:txBody>
                    <a:bodyPr/>
                    <a:lstStyle/>
                    <a:p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2.</a:t>
                      </a: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บัณฑิต</a:t>
                      </a:r>
                      <a:endParaRPr lang="th-TH" sz="28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2.1</a:t>
                      </a: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คุณภาพบัณฑิตตามกรอบมาตรฐานคุณวุฒิระดับอุดมศึกษาแห่งชาติ</a:t>
                      </a:r>
                      <a:endParaRPr lang="th-TH" sz="28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ผลประเมินคุณภาพบัณฑิตตามกรอบมาตรฐานคุณวุฒิระดับอุดมศึกษาแห่งชาติ</a:t>
                      </a:r>
                      <a:r>
                        <a:rPr kumimoji="0" lang="th-TH" sz="2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kumimoji="0" lang="en-US" sz="2800" b="1" kern="1200" dirty="0" smtClean="0">
                          <a:solidFill>
                            <a:srgbClr val="7030A0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th-TH" sz="2800" b="1" kern="1200" dirty="0" smtClean="0">
                          <a:solidFill>
                            <a:srgbClr val="7030A0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โดยผู้ใช้บัณฑิต/ผู้มีส่วนได้ส่วนเสีย</a:t>
                      </a:r>
                      <a:r>
                        <a:rPr kumimoji="0" lang="en-US" sz="2800" b="1" kern="1200" dirty="0" smtClean="0">
                          <a:solidFill>
                            <a:srgbClr val="7030A0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)</a:t>
                      </a:r>
                      <a:endParaRPr kumimoji="0" lang="th-TH" sz="2800" b="1" kern="1200" dirty="0" smtClean="0">
                        <a:solidFill>
                          <a:srgbClr val="7030A0"/>
                        </a:solidFill>
                        <a:effectLst/>
                        <a:latin typeface="TH SarabunPSK" pitchFamily="34" charset="-34"/>
                        <a:ea typeface="+mn-ea"/>
                        <a:cs typeface="+mn-cs"/>
                      </a:endParaRPr>
                    </a:p>
                    <a:p>
                      <a:endParaRPr lang="th-TH" sz="2800" b="1" dirty="0">
                        <a:solidFill>
                          <a:srgbClr val="7030A0"/>
                        </a:solidFill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</a:tr>
              <a:tr h="2397657">
                <a:tc>
                  <a:txBody>
                    <a:bodyPr/>
                    <a:lstStyle/>
                    <a:p>
                      <a:endParaRPr lang="th-TH" sz="2800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2.2</a:t>
                      </a: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การได้งานทำหรือผลงานวิจัยของผู้สำเร็จการศึกษา</a:t>
                      </a:r>
                      <a:endParaRPr lang="th-TH" sz="28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ผลบัณฑิตปริญญาตรีที่ได้งานทำหรือประกอบอาชีพอิสระ </a:t>
                      </a:r>
                    </a:p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dirty="0" smtClean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ผลงานของนักศึกษาปริญญาโท</a:t>
                      </a:r>
                      <a:r>
                        <a:rPr kumimoji="0" lang="en-US" sz="2800" b="1" kern="1200" dirty="0" smtClean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th-TH" sz="2800" b="1" kern="1200" dirty="0" smtClean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เอกที่ตีพิมพ์หรือเผยแพร่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989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681316"/>
              </p:ext>
            </p:extLst>
          </p:nvPr>
        </p:nvGraphicFramePr>
        <p:xfrm>
          <a:off x="200472" y="332656"/>
          <a:ext cx="9433049" cy="6032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2160240"/>
                <a:gridCol w="5400601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kumimoji="0" lang="th-TH" sz="1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องค์ประกอบใน</a:t>
                      </a:r>
                      <a:endParaRPr kumimoji="0" lang="en-US" sz="18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kumimoji="0" lang="th-TH" sz="1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การประกันคุณภาพหลักสูตร</a:t>
                      </a:r>
                      <a:endParaRPr lang="th-TH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ตัวบ่งชี้</a:t>
                      </a:r>
                      <a:endParaRPr lang="th-TH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</a:tr>
              <a:tr h="812014">
                <a:tc>
                  <a:txBody>
                    <a:bodyPr/>
                    <a:lstStyle/>
                    <a:p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3.</a:t>
                      </a: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นักศึกษา</a:t>
                      </a:r>
                      <a:endParaRPr lang="th-TH" sz="28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3.1 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การรับนักศึกษา </a:t>
                      </a:r>
                      <a:endParaRPr lang="en-US" sz="2800" b="1" dirty="0"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การ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รับนักศึกษา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  <a:p>
                      <a:pPr marL="34290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การ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เตรียมความพร้อมก่อนเข้า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ศึกษา</a:t>
                      </a:r>
                    </a:p>
                    <a:p>
                      <a:pPr mar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</a:txBody>
                  <a:tcPr marL="74295" marR="74295" marT="0" marB="0"/>
                </a:tc>
              </a:tr>
              <a:tr h="2140314">
                <a:tc>
                  <a:txBody>
                    <a:bodyPr/>
                    <a:lstStyle/>
                    <a:p>
                      <a:endParaRPr lang="th-TH" sz="2800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3.2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 การส่งเสริมและพัฒนานักศึกษา</a:t>
                      </a:r>
                      <a:endParaRPr lang="en-US" sz="2800" b="1" dirty="0"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การ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ควบคุมการดูแลการให้คำปรึกษาวิชาการและแนะแนว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แก่นักศึกษา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ในระดับปริญญาตรี </a:t>
                      </a:r>
                    </a:p>
                    <a:p>
                      <a:pPr marL="34290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การ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ควบคุมดูแลการให้คำปรึกษาวิทยานิพนธ์และการค้นคว้า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อิสระใน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ระดับ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บัณฑิตศึกษา</a:t>
                      </a:r>
                      <a:endParaRPr lang="th-TH" sz="2800" b="1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Calibri"/>
                        <a:cs typeface="+mn-cs"/>
                      </a:endParaRPr>
                    </a:p>
                    <a:p>
                      <a:pPr marL="34290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การ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พัฒนาศักยภาพนักศึกษาและการเสริมสร้างทักษะการ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เรียนรู้ใน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ศตวรรษที่ 21 </a:t>
                      </a:r>
                      <a:endParaRPr lang="th-TH" sz="2800" b="1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Calibri"/>
                        <a:cs typeface="+mn-cs"/>
                      </a:endParaRPr>
                    </a:p>
                  </a:txBody>
                  <a:tcPr marL="74295" marR="74295" marT="0" marB="0"/>
                </a:tc>
              </a:tr>
              <a:tr h="1350426">
                <a:tc>
                  <a:txBody>
                    <a:bodyPr/>
                    <a:lstStyle/>
                    <a:p>
                      <a:endParaRPr lang="th-TH" sz="280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3.3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 ผลที่เกิดกับนักศึกษา </a:t>
                      </a:r>
                      <a:endParaRPr lang="en-US" sz="2800" b="1" dirty="0"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อัตรา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การคงอยู่ของนักศึกษา  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  <a:p>
                      <a:pPr marL="34290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อัตรา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การสำเร็จการศึกษา   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  <a:p>
                      <a:pPr marL="34290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ความ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+mn-cs"/>
                        </a:rPr>
                        <a:t>พึงพอใจและผลการจัดการข้อร้องเรียนของนักศึกษา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39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580016"/>
              </p:ext>
            </p:extLst>
          </p:nvPr>
        </p:nvGraphicFramePr>
        <p:xfrm>
          <a:off x="200473" y="404664"/>
          <a:ext cx="9217023" cy="527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3"/>
                <a:gridCol w="2548863"/>
                <a:gridCol w="4291897"/>
              </a:tblGrid>
              <a:tr h="1800200">
                <a:tc>
                  <a:txBody>
                    <a:bodyPr/>
                    <a:lstStyle/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องค์ประกอบใน</a:t>
                      </a:r>
                      <a:endParaRPr kumimoji="0" lang="en-US" sz="28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การประกันคุณภาพหลักสูตร</a:t>
                      </a:r>
                      <a:endParaRPr lang="th-TH" sz="28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ตัวบ่งชี้</a:t>
                      </a:r>
                      <a:endParaRPr lang="th-TH" sz="28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sz="28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</a:tr>
              <a:tr h="2805181">
                <a:tc>
                  <a:txBody>
                    <a:bodyPr/>
                    <a:lstStyle/>
                    <a:p>
                      <a:r>
                        <a:rPr kumimoji="0" lang="th-TH" sz="40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</a:t>
                      </a:r>
                      <a:r>
                        <a:rPr kumimoji="0" lang="en-US" sz="40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4</a:t>
                      </a:r>
                      <a:r>
                        <a:rPr kumimoji="0" lang="th-TH" sz="40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. อาจารย์</a:t>
                      </a:r>
                      <a:endParaRPr lang="th-TH" sz="40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40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4.1</a:t>
                      </a:r>
                      <a:r>
                        <a:rPr kumimoji="0" lang="th-TH" sz="40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การบริหารและพัฒนาอาจารย์</a:t>
                      </a:r>
                      <a:endParaRPr lang="en-US" sz="4000" b="1" dirty="0"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571500" indent="-571500">
                        <a:buFont typeface="Wingdings" pitchFamily="2" charset="2"/>
                        <a:buChar char="§"/>
                      </a:pPr>
                      <a:r>
                        <a:rPr kumimoji="0" lang="th-TH" sz="40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การรับและแต่งตั้งอาจารย์ประจำหลักสูตร</a:t>
                      </a:r>
                      <a:endParaRPr kumimoji="0" lang="en-US" sz="4000" b="1" kern="1200" dirty="0" smtClean="0">
                        <a:solidFill>
                          <a:schemeClr val="tx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§"/>
                      </a:pPr>
                      <a:r>
                        <a:rPr kumimoji="0" lang="th-TH" sz="40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การบริหารอาจารย์ </a:t>
                      </a:r>
                      <a:endParaRPr kumimoji="0" lang="en-US" sz="4000" b="1" kern="1200" dirty="0" smtClean="0">
                        <a:solidFill>
                          <a:schemeClr val="tx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§"/>
                      </a:pPr>
                      <a:r>
                        <a:rPr kumimoji="0" lang="th-TH" sz="40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การส่งเสริมและพัฒนาอาจารย์</a:t>
                      </a: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468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9098939"/>
              </p:ext>
            </p:extLst>
          </p:nvPr>
        </p:nvGraphicFramePr>
        <p:xfrm>
          <a:off x="200473" y="404664"/>
          <a:ext cx="9433049" cy="5507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5"/>
                <a:gridCol w="2376264"/>
                <a:gridCol w="4752530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องค์ประกอบใน</a:t>
                      </a:r>
                      <a:endParaRPr kumimoji="0" lang="en-US" sz="2400" b="1" kern="1200" dirty="0" smtClean="0">
                        <a:solidFill>
                          <a:schemeClr val="tx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การประกันคุณภาพหลักสูตร</a:t>
                      </a:r>
                      <a:endParaRPr lang="th-TH" sz="24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ตัวบ่งชี้</a:t>
                      </a:r>
                      <a:endParaRPr lang="th-TH" sz="24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sz="24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  <a:tr h="4571361">
                <a:tc>
                  <a:txBody>
                    <a:bodyPr/>
                    <a:lstStyle/>
                    <a:p>
                      <a:r>
                        <a:rPr kumimoji="0" lang="th-TH" sz="36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</a:t>
                      </a:r>
                      <a:r>
                        <a:rPr kumimoji="0" lang="en-US" sz="36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4</a:t>
                      </a:r>
                      <a:r>
                        <a:rPr kumimoji="0" lang="th-TH" sz="36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. อาจารย์ (ต่อ)</a:t>
                      </a:r>
                      <a:endParaRPr lang="th-TH" sz="36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36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4.2 </a:t>
                      </a:r>
                      <a:r>
                        <a:rPr kumimoji="0" lang="th-TH" sz="36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คุณภาพอาจารย์ </a:t>
                      </a:r>
                      <a:endParaRPr lang="en-US" sz="3600" b="1" dirty="0"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kumimoji="0" lang="th-TH" sz="3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ร้อยละอาจารย์ที่มีคุณวุฒิปริญญาเอก</a:t>
                      </a:r>
                    </a:p>
                    <a:p>
                      <a:pPr marL="457200" indent="-4572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kumimoji="0" lang="th-TH" sz="3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ร้อยละอาจารย์ที่มีตำแหน่งทางวิชาการ</a:t>
                      </a:r>
                    </a:p>
                    <a:p>
                      <a:pPr marL="457200" indent="-4572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kumimoji="0" lang="th-TH" sz="3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ผลงานทางวิชาการของอาจารย์ </a:t>
                      </a:r>
                    </a:p>
                    <a:p>
                      <a:pPr marL="457200" indent="-4572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kumimoji="0" lang="th-TH" sz="3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จำนวนบทความของอาจารย์ประจำหลักสูตรปริญญาเอกที่ได้รับการอ้างอิงในฐานข้อมูล </a:t>
                      </a:r>
                      <a:r>
                        <a:rPr kumimoji="0" lang="en-US" sz="3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TCI </a:t>
                      </a:r>
                      <a:r>
                        <a:rPr kumimoji="0" lang="th-TH" sz="3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และ </a:t>
                      </a:r>
                      <a:r>
                        <a:rPr kumimoji="0" lang="en-US" sz="3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SCOPUS </a:t>
                      </a:r>
                      <a:r>
                        <a:rPr kumimoji="0" lang="th-TH" sz="3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ต่อจำนวนอาจารย์ประจำหลักสูตร</a:t>
                      </a:r>
                      <a:endParaRPr lang="en-US" sz="3600" b="1" dirty="0">
                        <a:solidFill>
                          <a:schemeClr val="tx1"/>
                        </a:solidFill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487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449177"/>
              </p:ext>
            </p:extLst>
          </p:nvPr>
        </p:nvGraphicFramePr>
        <p:xfrm>
          <a:off x="200473" y="404664"/>
          <a:ext cx="9361039" cy="49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19"/>
                <a:gridCol w="2952328"/>
                <a:gridCol w="3528392"/>
              </a:tblGrid>
              <a:tr h="1289743">
                <a:tc>
                  <a:txBody>
                    <a:bodyPr/>
                    <a:lstStyle/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องค์ประกอบใน</a:t>
                      </a:r>
                      <a:endParaRPr kumimoji="0" lang="en-US" sz="28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การประกันคุณภาพหลักสูตร</a:t>
                      </a:r>
                      <a:endParaRPr lang="th-TH" sz="28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ตัวบ่งชี้</a:t>
                      </a:r>
                      <a:endParaRPr lang="th-TH" sz="28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sz="28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</a:tr>
              <a:tr h="3174753">
                <a:tc>
                  <a:txBody>
                    <a:bodyPr/>
                    <a:lstStyle/>
                    <a:p>
                      <a:r>
                        <a:rPr kumimoji="0" lang="th-TH" sz="48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</a:t>
                      </a:r>
                      <a:r>
                        <a:rPr kumimoji="0" lang="en-US" sz="48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4</a:t>
                      </a:r>
                      <a:r>
                        <a:rPr kumimoji="0" lang="th-TH" sz="48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. อาจารย์ (ต่อ)</a:t>
                      </a:r>
                      <a:endParaRPr lang="th-TH" sz="4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48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4.3</a:t>
                      </a:r>
                      <a:r>
                        <a:rPr kumimoji="0" lang="th-TH" sz="48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ผลที่เกิดกับอาจารย์</a:t>
                      </a:r>
                      <a:endParaRPr lang="en-US" sz="4800" b="1" dirty="0"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685800" indent="-685800">
                        <a:buFont typeface="Wingdings" pitchFamily="2" charset="2"/>
                        <a:buChar char="§"/>
                      </a:pPr>
                      <a:r>
                        <a:rPr kumimoji="0" lang="th-TH" sz="48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อัตราการคงอยู่ของอาจารย์</a:t>
                      </a:r>
                      <a:endParaRPr kumimoji="0" lang="en-US" sz="4800" b="1" kern="1200" dirty="0" smtClean="0">
                        <a:solidFill>
                          <a:schemeClr val="tx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marL="685800" indent="-685800">
                        <a:buFont typeface="Wingdings" pitchFamily="2" charset="2"/>
                        <a:buChar char="§"/>
                      </a:pPr>
                      <a:r>
                        <a:rPr kumimoji="0" lang="th-TH" sz="48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ความพึงพอใจของอาจารย์</a:t>
                      </a:r>
                      <a:endParaRPr lang="en-US" sz="4800" b="1" dirty="0">
                        <a:solidFill>
                          <a:schemeClr val="tx1"/>
                        </a:solidFill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487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8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2843351"/>
              </p:ext>
            </p:extLst>
          </p:nvPr>
        </p:nvGraphicFramePr>
        <p:xfrm>
          <a:off x="344488" y="260648"/>
          <a:ext cx="9217024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2304256"/>
                <a:gridCol w="4464496"/>
              </a:tblGrid>
              <a:tr h="1152128">
                <a:tc>
                  <a:txBody>
                    <a:bodyPr/>
                    <a:lstStyle/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องค์ประกอบใน</a:t>
                      </a:r>
                      <a:endParaRPr kumimoji="0" lang="en-US" sz="2600" b="1" kern="1200" dirty="0" smtClean="0">
                        <a:solidFill>
                          <a:schemeClr val="tx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การประกันคุณภาพหลักสูตร</a:t>
                      </a:r>
                      <a:endParaRPr lang="th-TH" sz="26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ตัวบ่งชี้</a:t>
                      </a:r>
                      <a:endParaRPr lang="th-TH" sz="26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sz="26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  <a:tr h="3242306">
                <a:tc>
                  <a:txBody>
                    <a:bodyPr/>
                    <a:lstStyle/>
                    <a:p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. หลักสูตร </a:t>
                      </a:r>
                      <a:b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</a:b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การเรียนการสอน การประเมินผู้เรียน</a:t>
                      </a:r>
                      <a:endParaRPr kumimoji="0" lang="en-US" sz="3200" b="1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5.1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สาระของรายวิชาในหลักสูตร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หลักคิดในการออกแบบหลักสูตร ข้อมูลที่ใช้ในการพัฒนาหลักสูตรและวัตถุประสงค์ของหลักสูตร</a:t>
                      </a:r>
                      <a:endParaRPr kumimoji="0" lang="en-US" sz="3200" b="1" kern="12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+mn-cs"/>
                      </a:endParaRP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32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การปรับปรุงหลักสูตรให้ทันสมัยตามความก้าวหน้าในศาสตร์สาขานั้นๆ</a:t>
                      </a:r>
                      <a:endParaRPr kumimoji="0" lang="en-US" sz="32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+mn-cs"/>
                      </a:endParaRP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การพิจารณาอนุมัติหัวข้อวิทยานิพนธ์และการค้นคว้าอิสระในระดับบัณฑิตศึกษา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06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17555"/>
              </p:ext>
            </p:extLst>
          </p:nvPr>
        </p:nvGraphicFramePr>
        <p:xfrm>
          <a:off x="128464" y="0"/>
          <a:ext cx="9577064" cy="6683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800200"/>
                <a:gridCol w="5688632"/>
              </a:tblGrid>
              <a:tr h="1196752"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องค์ประกอบใน</a:t>
                      </a:r>
                      <a:endParaRPr kumimoji="0" lang="en-US" sz="2400" b="1" kern="1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+mn-ea"/>
                        <a:cs typeface="Cordia New" pitchFamily="34" charset="-34"/>
                      </a:endParaRPr>
                    </a:p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การประกันคุณภาพหลักสูตร</a:t>
                      </a:r>
                      <a:endParaRPr lang="th-TH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ตัวบ่งชี้</a:t>
                      </a:r>
                      <a:endParaRPr lang="th-TH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99060" marR="99060"/>
                </a:tc>
              </a:tr>
              <a:tr h="5083074">
                <a:tc>
                  <a:txBody>
                    <a:bodyPr/>
                    <a:lstStyle/>
                    <a:p>
                      <a:r>
                        <a:rPr kumimoji="0" lang="en-US" sz="24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5</a:t>
                      </a: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. หลักสูตร </a:t>
                      </a:r>
                      <a:b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</a:b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การเรียนการสอน การประเมินผู้เรียน (ต่อ)</a:t>
                      </a:r>
                      <a:endParaRPr kumimoji="0" lang="en-US" sz="2400" b="1" kern="1200" dirty="0">
                        <a:solidFill>
                          <a:schemeClr val="dk1"/>
                        </a:solidFill>
                        <a:effectLst/>
                        <a:latin typeface="Cordia New" pitchFamily="34" charset="-34"/>
                        <a:ea typeface="+mn-ea"/>
                        <a:cs typeface="Cordia New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4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5</a:t>
                      </a: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.2</a:t>
                      </a:r>
                      <a:r>
                        <a:rPr kumimoji="0" lang="en-US" sz="24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  </a:t>
                      </a: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การวางระบบผู้สอนและกระบวนการจัดการเรียนการสอน</a:t>
                      </a:r>
                      <a:endParaRPr lang="en-US" sz="24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การพิจารณากำหนดผู้สอน</a:t>
                      </a:r>
                      <a:endParaRPr kumimoji="0" lang="en-US" sz="2400" b="1" kern="1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+mn-ea"/>
                        <a:cs typeface="Cordia New" pitchFamily="34" charset="-34"/>
                      </a:endParaRP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การกำกับ ติดตาม และตรวจสอบการจัดทำ </a:t>
                      </a:r>
                      <a:r>
                        <a:rPr kumimoji="0" lang="th-TH" sz="2400" b="1" kern="1200" dirty="0" err="1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มคอ</a:t>
                      </a:r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.3 และ </a:t>
                      </a:r>
                      <a:r>
                        <a:rPr kumimoji="0" lang="th-TH" sz="2400" b="1" kern="1200" dirty="0" err="1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มคอ</a:t>
                      </a:r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.4</a:t>
                      </a:r>
                      <a:r>
                        <a:rPr kumimoji="0" lang="en-US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 </a:t>
                      </a:r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และการจัดการเรียนการสอน</a:t>
                      </a:r>
                      <a:endParaRPr kumimoji="0" lang="en-US" sz="2400" b="1" kern="1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+mn-ea"/>
                        <a:cs typeface="Cordia New" pitchFamily="34" charset="-34"/>
                      </a:endParaRP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การจัดการเรียนการสอนในระดับปริญญาตรีที่มีการ</a:t>
                      </a:r>
                      <a:b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</a:br>
                      <a:r>
                        <a:rPr kumimoji="0" lang="th-TH" sz="2400" b="1" kern="1200" dirty="0" err="1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บูรณา</a:t>
                      </a:r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การกับการวิจัย</a:t>
                      </a:r>
                      <a:r>
                        <a:rPr kumimoji="0" lang="th-TH" sz="2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 การบริการทางวิชาการแก่สังคม และการทำนุบำรุงศิลปะและวัฒนธรรม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2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การควบคุมหัวข้อวิทยานิพนธ์และการค้นคว้าอิสระในระดับบัณฑิตศึกษา ให้สอดคล้องกับสาขาวิชาและความก้าวหน้าของศาสตร์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การแต่งตั้งอาจารย์ที่ปรึกษาวิทยานิพนธ์และการค้นคว้าอิสระในระดับบัณฑิตศึกษา ที่มีความเชี่ยวชาญสอดคล้องหรือสัมพันธ์กับหัวข้อวิทยานิพนธ์</a:t>
                      </a:r>
                      <a:endParaRPr kumimoji="0" lang="en-US" sz="2400" b="1" kern="1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+mn-ea"/>
                        <a:cs typeface="Cordia New" pitchFamily="34" charset="-34"/>
                      </a:endParaRP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+mn-ea"/>
                          <a:cs typeface="Cordia New" pitchFamily="34" charset="-34"/>
                        </a:rPr>
                        <a:t>การช่วยเหลือ กำกับ ติดตาม ในการทำวิทยานิพนธ์และการค้นคว้าอิสระและการตีพิมพ์ผลงานในระดับบัณฑิตศึกษา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896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316447"/>
              </p:ext>
            </p:extLst>
          </p:nvPr>
        </p:nvGraphicFramePr>
        <p:xfrm>
          <a:off x="272480" y="404664"/>
          <a:ext cx="9283030" cy="539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1944216"/>
                <a:gridCol w="5178574"/>
              </a:tblGrid>
              <a:tr h="896798">
                <a:tc>
                  <a:txBody>
                    <a:bodyPr/>
                    <a:lstStyle/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องค์ประกอบใน</a:t>
                      </a:r>
                      <a:endParaRPr kumimoji="0" lang="en-US" sz="26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+mj-cs"/>
                      </a:endParaRPr>
                    </a:p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การประกันคุณภาพหลักสูตร</a:t>
                      </a:r>
                      <a:endParaRPr lang="th-TH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+mj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ตัวบ่งชี้</a:t>
                      </a:r>
                      <a:endParaRPr lang="th-TH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+mj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+mj-cs"/>
                      </a:endParaRPr>
                    </a:p>
                  </a:txBody>
                  <a:tcPr marL="99060" marR="99060"/>
                </a:tc>
              </a:tr>
              <a:tr h="807332">
                <a:tc>
                  <a:txBody>
                    <a:bodyPr/>
                    <a:lstStyle/>
                    <a:p>
                      <a:r>
                        <a:rPr kumimoji="0" lang="en-US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5</a:t>
                      </a:r>
                      <a: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. หลักสูตร </a:t>
                      </a:r>
                      <a:b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</a:br>
                      <a: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การเรียนการสอน การประเมินผู้เรียน (ต่อ)</a:t>
                      </a:r>
                      <a:endParaRPr kumimoji="0" lang="en-US" sz="3000" b="1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+mj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5.3 </a:t>
                      </a:r>
                      <a: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การประเมินผู้เรียน</a:t>
                      </a:r>
                      <a:endParaRPr lang="en-US" sz="3000" b="1" dirty="0">
                        <a:effectLst/>
                        <a:latin typeface="TH SarabunPSK" pitchFamily="34" charset="-34"/>
                        <a:ea typeface="Cordia New"/>
                        <a:cs typeface="+mj-cs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การประเมินผลการเรียนรู้ตามกรอบมาตรฐานคุณวุฒิ</a:t>
                      </a:r>
                      <a:endParaRPr kumimoji="0" lang="en-US" sz="30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+mj-cs"/>
                      </a:endParaRP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การตรวจสอบการประเมินผลการเรียนรู้ของนักศึกษา</a:t>
                      </a:r>
                      <a:endParaRPr kumimoji="0" lang="en-US" sz="30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+mj-cs"/>
                      </a:endParaRP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การกำกับการประเมินการจัดการเรียนการสอนและประเมินหลักสูตร (</a:t>
                      </a:r>
                      <a:r>
                        <a:rPr kumimoji="0" lang="th-TH" sz="3000" b="1" kern="1200" dirty="0" err="1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มคอ</a:t>
                      </a:r>
                      <a:r>
                        <a:rPr kumimoji="0" lang="th-TH" sz="30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.5 </a:t>
                      </a:r>
                      <a:r>
                        <a:rPr kumimoji="0" lang="th-TH" sz="3000" b="1" kern="1200" dirty="0" err="1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มคอ</a:t>
                      </a:r>
                      <a:r>
                        <a:rPr kumimoji="0" lang="th-TH" sz="30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.6 และ </a:t>
                      </a:r>
                      <a:r>
                        <a:rPr kumimoji="0" lang="th-TH" sz="3000" b="1" kern="1200" dirty="0" err="1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มคอ</a:t>
                      </a:r>
                      <a:r>
                        <a:rPr kumimoji="0" lang="th-TH" sz="30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.7)</a:t>
                      </a:r>
                      <a:endParaRPr kumimoji="0" lang="en-US" sz="30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+mj-cs"/>
                      </a:endParaRP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+mj-cs"/>
                        </a:rPr>
                        <a:t>การประเมินวิทยานิพนธ์และการค้นคว้าอิสระในระดับบัณฑิตศึกษา</a:t>
                      </a:r>
                      <a:endParaRPr lang="en-US" sz="3000" b="1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Cordia New"/>
                        <a:cs typeface="+mj-cs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247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472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11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646411"/>
              </p:ext>
            </p:extLst>
          </p:nvPr>
        </p:nvGraphicFramePr>
        <p:xfrm>
          <a:off x="344488" y="548680"/>
          <a:ext cx="9217024" cy="482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6376"/>
                <a:gridCol w="3217320"/>
                <a:gridCol w="3783328"/>
              </a:tblGrid>
              <a:tr h="1450988">
                <a:tc>
                  <a:txBody>
                    <a:bodyPr/>
                    <a:lstStyle/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lt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องค์ประกอบใน</a:t>
                      </a:r>
                      <a:endParaRPr kumimoji="0" lang="en-US" sz="2600" b="1" kern="1200" dirty="0" smtClean="0">
                        <a:solidFill>
                          <a:schemeClr val="lt1"/>
                        </a:solidFill>
                        <a:effectLst/>
                        <a:latin typeface="TH SarabunPSK" pitchFamily="34" charset="-34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lt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การประกันคุณภาพหลักสูตร</a:t>
                      </a:r>
                      <a:endParaRPr lang="th-TH" sz="26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lt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ตัวบ่งชี้</a:t>
                      </a:r>
                      <a:endParaRPr lang="th-TH" sz="26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600" b="1" kern="1200" dirty="0" smtClean="0">
                          <a:solidFill>
                            <a:schemeClr val="lt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sz="26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</a:tr>
              <a:tr h="3373548">
                <a:tc>
                  <a:txBody>
                    <a:bodyPr/>
                    <a:lstStyle/>
                    <a:p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. หลักสูตร </a:t>
                      </a:r>
                      <a:b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</a:b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การเรียนการสอน การประเมินผู้เรียน (ต่อ)</a:t>
                      </a:r>
                      <a:endParaRPr kumimoji="0" lang="en-US" sz="3200" b="1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5.4 </a:t>
                      </a:r>
                      <a:r>
                        <a:rPr kumimoji="0" lang="th-TH" sz="3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ผลการดำเนินงานหลักสูตรตามกรอบมาตรฐานคุณวุฒิระดับอุดมศึกษาแห่งชาติ</a:t>
                      </a:r>
                      <a:endParaRPr kumimoji="0" lang="en-US" sz="3600" b="1" kern="12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+mn-cs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571500" indent="-571500">
                        <a:buFont typeface="Wingdings" pitchFamily="2" charset="2"/>
                        <a:buChar char="§"/>
                      </a:pPr>
                      <a:r>
                        <a:rPr kumimoji="0" lang="th-TH" sz="3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ผลการดำเนินงานตามตัวบ่งชี้ตามกรอบมาตรฐานคุณวุฒิระดับอุดมศึกษาแห่งชาติ </a:t>
                      </a:r>
                      <a:endParaRPr lang="en-US" sz="3600" b="1" dirty="0">
                        <a:effectLst/>
                        <a:latin typeface="TH SarabunPSK" pitchFamily="34" charset="-34"/>
                        <a:ea typeface="Cordia New"/>
                        <a:cs typeface="+mn-cs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169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5904656"/>
          </a:xfrm>
        </p:spPr>
        <p:txBody>
          <a:bodyPr/>
          <a:lstStyle/>
          <a:p>
            <a:pPr marL="0" indent="0">
              <a:buNone/>
            </a:pP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832352"/>
              </p:ext>
            </p:extLst>
          </p:nvPr>
        </p:nvGraphicFramePr>
        <p:xfrm>
          <a:off x="72008" y="387816"/>
          <a:ext cx="9705528" cy="4765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1392"/>
                <a:gridCol w="1795544"/>
                <a:gridCol w="5328592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lt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องค์ประกอบใน</a:t>
                      </a:r>
                      <a:endParaRPr kumimoji="0" lang="en-US" sz="2400" b="1" kern="1200" dirty="0" smtClean="0">
                        <a:solidFill>
                          <a:schemeClr val="lt1"/>
                        </a:solidFill>
                        <a:effectLst/>
                        <a:latin typeface="DilleniaUPC" pitchFamily="18" charset="-34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lt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การประกันคุณภาพหลักสูตร</a:t>
                      </a:r>
                      <a:endParaRPr lang="th-TH" sz="2400" dirty="0">
                        <a:latin typeface="DilleniaUPC" pitchFamily="18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lt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ตัวบ่งชี้</a:t>
                      </a:r>
                      <a:endParaRPr lang="th-TH" sz="2400" dirty="0">
                        <a:latin typeface="DilleniaUPC" pitchFamily="18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lt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อธิบายกระบวนการหรือแสดงผลการดำเนินงานในประเด็นที่เกี่ยวข้อง</a:t>
                      </a:r>
                      <a:endParaRPr lang="th-TH" sz="2400" dirty="0">
                        <a:latin typeface="DilleniaUPC" pitchFamily="18" charset="-34"/>
                        <a:cs typeface="+mn-cs"/>
                      </a:endParaRPr>
                    </a:p>
                  </a:txBody>
                  <a:tcPr marL="99060" marR="99060"/>
                </a:tc>
              </a:tr>
              <a:tr h="3264976">
                <a:tc>
                  <a:txBody>
                    <a:bodyPr/>
                    <a:lstStyle/>
                    <a:p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6.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สิ่งสนับสนุนการเรียนรู้</a:t>
                      </a:r>
                      <a:endParaRPr lang="th-TH" sz="3200" b="1" dirty="0">
                        <a:latin typeface="DilleniaUPC" pitchFamily="18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6.1 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สิ่งสนับสนุนการเรียนรู้</a:t>
                      </a:r>
                      <a:endParaRPr lang="en-US" sz="3200" b="1" dirty="0">
                        <a:effectLst/>
                        <a:latin typeface="DilleniaUPC" pitchFamily="18" charset="-34"/>
                        <a:ea typeface="Cordia New"/>
                        <a:cs typeface="+mn-cs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32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ระบบการดำเนินงานของภาควิชา/คณะ/สถาบันโดยมีส่วนร่วมของอาจารย์ประจำหลักสูตรเพื่อให้มีสิ่งสนับสนุนการเรียนรู้</a:t>
                      </a:r>
                      <a:endParaRPr kumimoji="0" lang="en-US" sz="3200" b="1" kern="1200" dirty="0" smtClean="0">
                        <a:solidFill>
                          <a:schemeClr val="tx1"/>
                        </a:solidFill>
                        <a:effectLst/>
                        <a:latin typeface="DilleniaUPC" pitchFamily="18" charset="-34"/>
                        <a:ea typeface="+mn-ea"/>
                        <a:cs typeface="+mn-cs"/>
                      </a:endParaRP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32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จำนวนสิ่งสนับสนุนการเรียนรู้ที่เพียงพอและเหมาะสมต่อการจัดการเรียนการสอน</a:t>
                      </a:r>
                      <a:endParaRPr kumimoji="0" lang="en-US" sz="3200" b="1" kern="1200" dirty="0" smtClean="0">
                        <a:solidFill>
                          <a:schemeClr val="tx1"/>
                        </a:solidFill>
                        <a:effectLst/>
                        <a:latin typeface="DilleniaUPC" pitchFamily="18" charset="-34"/>
                        <a:ea typeface="+mn-ea"/>
                        <a:cs typeface="+mn-cs"/>
                      </a:endParaRP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3200" b="1" kern="1200" dirty="0" smtClean="0">
                          <a:solidFill>
                            <a:schemeClr val="tx1"/>
                          </a:solidFill>
                          <a:effectLst/>
                          <a:latin typeface="DilleniaUPC" pitchFamily="18" charset="-34"/>
                          <a:ea typeface="+mn-ea"/>
                          <a:cs typeface="+mn-cs"/>
                        </a:rPr>
                        <a:t>กระบวนการปรับปรุงตามผลการประเมินความพึงพอใจของนักศึกษาและอาจารย์ต่อสิ่งสนับสนุนการเรียนรู้</a:t>
                      </a:r>
                      <a:endParaRPr lang="en-US" sz="3200" b="1" dirty="0">
                        <a:solidFill>
                          <a:schemeClr val="tx1"/>
                        </a:solidFill>
                        <a:effectLst/>
                        <a:latin typeface="DilleniaUPC" pitchFamily="18" charset="-34"/>
                        <a:ea typeface="Cordia New"/>
                        <a:cs typeface="+mn-cs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156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477" y="2996952"/>
            <a:ext cx="9361040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4000" b="1" dirty="0" smtClean="0">
                <a:latin typeface="TH SarabunPSK" pitchFamily="34" charset="-34"/>
              </a:rPr>
              <a:t>คำอธิบายตัวบ่งชี้ </a:t>
            </a:r>
          </a:p>
          <a:p>
            <a:pPr marL="0" indent="0">
              <a:buNone/>
            </a:pPr>
            <a:r>
              <a:rPr lang="th-TH" sz="4000" dirty="0" smtClean="0">
                <a:latin typeface="Cordia New" pitchFamily="34" charset="-34"/>
                <a:cs typeface="Cordia New" pitchFamily="34" charset="-34"/>
              </a:rPr>
              <a:t>เป็นไป</a:t>
            </a:r>
            <a:r>
              <a:rPr lang="th-TH" sz="4000" dirty="0">
                <a:latin typeface="Cordia New" pitchFamily="34" charset="-34"/>
                <a:cs typeface="Cordia New" pitchFamily="34" charset="-34"/>
              </a:rPr>
              <a:t>ตามเกณฑ์มาตรฐานหลักสูตรและเกณฑ์ต่างๆ ที่เกี่ยวข้อง </a:t>
            </a:r>
            <a:r>
              <a:rPr lang="th-TH" sz="4000" dirty="0" smtClean="0">
                <a:latin typeface="Cordia New" pitchFamily="34" charset="-34"/>
                <a:cs typeface="Cordia New" pitchFamily="34" charset="-34"/>
              </a:rPr>
              <a:t>เช่น เกณฑ์</a:t>
            </a:r>
            <a:r>
              <a:rPr lang="th-TH" sz="4000" dirty="0">
                <a:latin typeface="Cordia New" pitchFamily="34" charset="-34"/>
                <a:cs typeface="Cordia New" pitchFamily="34" charset="-34"/>
              </a:rPr>
              <a:t>มาตรฐานหลักสูตร พ.ศ. </a:t>
            </a:r>
            <a:r>
              <a:rPr lang="en-US" sz="4000" dirty="0">
                <a:latin typeface="Cordia New" pitchFamily="34" charset="-34"/>
                <a:cs typeface="Cordia New" pitchFamily="34" charset="-34"/>
              </a:rPr>
              <a:t>2548 </a:t>
            </a:r>
            <a:endParaRPr lang="th-TH" sz="4000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88505" y="179162"/>
            <a:ext cx="8856984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องค์ประกอบที่ 1  </a:t>
            </a:r>
            <a:r>
              <a:rPr lang="th-TH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กำกับมาตรฐาน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9770" y="1268760"/>
            <a:ext cx="9000999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1887538" indent="-1887538"/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ตัวบ่งชี้ที่ 1.1   การบริหารจัดการหลักสูตรตามเกณฑ์มาตรฐานหลักสูตรที่กำหนดโดย </a:t>
            </a:r>
            <a:r>
              <a:rPr lang="th-TH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สกอ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3599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448872"/>
              </p:ext>
            </p:extLst>
          </p:nvPr>
        </p:nvGraphicFramePr>
        <p:xfrm>
          <a:off x="128464" y="404664"/>
          <a:ext cx="9517057" cy="4868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2652295"/>
                <a:gridCol w="2496277"/>
                <a:gridCol w="2496277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th-TH" sz="26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+mn-cs"/>
                        </a:rPr>
                        <a:t>เกณฑ์การประเมิน</a:t>
                      </a:r>
                      <a:endParaRPr lang="en-US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6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+mn-cs"/>
                        </a:rPr>
                        <a:t>ปริญญาตรี</a:t>
                      </a:r>
                      <a:endParaRPr lang="en-US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6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+mn-cs"/>
                        </a:rPr>
                        <a:t>ปริญญาโท</a:t>
                      </a:r>
                      <a:endParaRPr lang="en-US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6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+mn-cs"/>
                        </a:rPr>
                        <a:t>ปริญญาเอก</a:t>
                      </a:r>
                      <a:endParaRPr lang="en-US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</a:tr>
              <a:tr h="2983636">
                <a:tc>
                  <a:txBody>
                    <a:bodyPr/>
                    <a:lstStyle/>
                    <a:p>
                      <a:r>
                        <a:rPr lang="th-TH" sz="2800" b="1" spc="0" dirty="0" smtClean="0">
                          <a:latin typeface="TH SarabunPSK" pitchFamily="34" charset="-34"/>
                          <a:cs typeface="+mn-cs"/>
                        </a:rPr>
                        <a:t>1. </a:t>
                      </a:r>
                      <a:r>
                        <a:rPr kumimoji="0" lang="th-TH" sz="2800" b="1" kern="1200" spc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จำนวนอาจารย์ประจำหลักสูตร</a:t>
                      </a:r>
                      <a:endParaRPr lang="en-US" sz="2800" b="1" spc="0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spc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ไม่น้อยกว่า </a:t>
                      </a:r>
                      <a:r>
                        <a:rPr kumimoji="0" lang="en-US" sz="2800" b="1" kern="1200" spc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th-TH" sz="2800" b="1" kern="1200" spc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คน </a:t>
                      </a:r>
                      <a:r>
                        <a:rPr kumimoji="0" lang="th-TH" sz="2800" b="1" u="none" kern="1200" spc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และ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spc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เป็นอาจารย์ประจำเกินกว่า </a:t>
                      </a:r>
                      <a:r>
                        <a:rPr kumimoji="0" lang="en-US" sz="2800" b="1" kern="1200" spc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th-TH" sz="2800" b="1" kern="1200" spc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หลักสูตรไม่ได้ </a:t>
                      </a:r>
                      <a:r>
                        <a:rPr kumimoji="0" lang="th-TH" sz="2800" b="1" u="none" kern="1200" spc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และ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spc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ประจำหลักสูตรตลอดระยะเวลาที่จัด</a:t>
                      </a:r>
                      <a:r>
                        <a:rPr kumimoji="0" lang="th-TH" sz="2800" b="1" kern="1200" spc="0" baseline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การศึกษาตามหลักสูตรนั้น</a:t>
                      </a:r>
                      <a:endParaRPr lang="en-US" sz="2800" b="1" spc="0" baseline="0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ไม่น้อยกว่า 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คน และ</a:t>
                      </a:r>
                    </a:p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เป็นอาจารย์ประจำเกินกว่า 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หลักสูตรไม่ได้ </a:t>
                      </a:r>
                      <a:r>
                        <a:rPr kumimoji="0" lang="th-TH" sz="2800" b="1" kern="1200" spc="0" baseline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และ</a:t>
                      </a:r>
                    </a:p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spc="0" baseline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ประจำหลักสูตรตลอด</a:t>
                      </a: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ระยะเวลาที่จัดการศึกษาตามหลักสูตรนั้น</a:t>
                      </a:r>
                      <a:endParaRPr lang="en-US" sz="28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ไม่น้อยกว่า 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คน และ</a:t>
                      </a:r>
                    </a:p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เป็นอาจารย์ประจำเกินกว่า </a:t>
                      </a:r>
                      <a:r>
                        <a:rPr kumimoji="0"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 หลักสูตรไม่ได้ และ</a:t>
                      </a:r>
                    </a:p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ประจำหลักสูตรตลอดระยะเวลาที่จัดการศึกษาตามหลักสูตรนั้น</a:t>
                      </a:r>
                      <a:endParaRPr lang="en-US" sz="28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96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499" y="116632"/>
            <a:ext cx="9049005" cy="504056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00472" y="764704"/>
            <a:ext cx="9289032" cy="58326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หนังสือเวียน</a:t>
            </a:r>
            <a:r>
              <a:rPr lang="th-TH" sz="3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ที่ </a:t>
            </a:r>
            <a:r>
              <a:rPr lang="th-TH" sz="3600" b="1" dirty="0" err="1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ศธ</a:t>
            </a:r>
            <a:r>
              <a:rPr lang="th-TH" sz="3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0506(2)/ว 569 ลงวันที่ 18 เมษายน 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2549</a:t>
            </a:r>
            <a:endParaRPr lang="th-TH" sz="3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41325" indent="-441325">
              <a:buFont typeface="Wingdings" pitchFamily="2" charset="2"/>
              <a:buChar char="q"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อาจารย์ประจำสามารถเป็นอาจารย์ประจำหลักสูตรที่เป็นหลักสูตรพหุวิทยาการได้อีก 1 หลักสูตร โดยต้องเป็นหลักสูตรที่ตรงหรือสัมพันธ์กับหลักสูตรที่ได้ประจำอยู่แล้ว</a:t>
            </a:r>
          </a:p>
          <a:p>
            <a:pPr marL="441325" indent="-441325">
              <a:buFont typeface="Wingdings" pitchFamily="2" charset="2"/>
              <a:buChar char="q"/>
            </a:pPr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อาจารย์ประจำหลักสูตรระดับบัณฑิตศึกษา สามารถเป็นอาจารย์ประจำหลักสูตรในระดับปริญญาเอกหรือปริญญาโทในสาขาเดียวกันได้อีก 1 หลักสูตร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60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499" y="116632"/>
            <a:ext cx="9049005" cy="504056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 (ต่อ)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16496" y="908720"/>
            <a:ext cx="9049005" cy="518457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หนังสือเวียน</a:t>
            </a:r>
            <a:r>
              <a:rPr lang="th-TH" sz="3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ที่ </a:t>
            </a:r>
            <a:r>
              <a:rPr lang="th-TH" sz="3600" b="1" dirty="0" err="1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ศธ</a:t>
            </a:r>
            <a:r>
              <a:rPr lang="th-TH" sz="3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0506(4)/ว254  ลงวันที่ 11 มีนาคม 2557</a:t>
            </a:r>
          </a:p>
          <a:p>
            <a:pPr marL="533400" indent="-533400">
              <a:buFont typeface="Wingdings" pitchFamily="2" charset="2"/>
              <a:buChar char="q"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กรณีหลักสูตรที่มีแขนงวิชา/กลุ่มวิชา กำหนดให้ต้องมีอาจารย์ประจำหลักสูตรจำนวนไม่น้อยกว่า 3 คน ให้ครบทุกแขนงวิชา/กลุ่มวิชาของหลักสูตร โดยมีคุณวุฒิครอบคลุมแขนงวิชา/กลุ่มวิชาที่เปิดสอน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56378"/>
              </p:ext>
            </p:extLst>
          </p:nvPr>
        </p:nvGraphicFramePr>
        <p:xfrm>
          <a:off x="200473" y="188640"/>
          <a:ext cx="9511056" cy="6046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3"/>
                <a:gridCol w="2304256"/>
                <a:gridCol w="2736304"/>
                <a:gridCol w="2814313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เกณฑ์การประเมิน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ปริญญาตรี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ปริญญาโท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ปริญญาเอก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</a:tr>
              <a:tr h="5223696"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kumimoji="0" lang="th-TH" sz="2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คุณสมบัติของอาจารย์ประจำหลักสูตร</a:t>
                      </a:r>
                      <a:endParaRPr lang="en-US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คุณวุฒิระดับปริญญาโทหรือเทียบเท่า หรือดำรงตำแหน่งทางวิชาการไม่ต่ำกว่าผู้ช่วยศาสตราจารย์ ในสาขาที่ตรงหรือสัมพันธ์กับสาขาวิชาที่เปิดสอน อย่างน้อย 2 คน</a:t>
                      </a:r>
                      <a:r>
                        <a:rPr kumimoji="0" lang="th-TH" sz="24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800" b="1" kern="120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มี</a:t>
                      </a:r>
                      <a:r>
                        <a:rPr kumimoji="0" lang="th-TH" sz="2800" b="1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คุณสมบัติเป็น</a:t>
                      </a:r>
                      <a:endParaRPr kumimoji="0" lang="en-US" sz="2800" b="1" kern="1200" dirty="0" smtClean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kumimoji="0" lang="th-TH" sz="2400" b="1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อาจารย์ผู้รับผิดชอบหลักสูตร </a:t>
                      </a:r>
                      <a:r>
                        <a:rPr kumimoji="0" lang="th-TH" sz="280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หรือ</a:t>
                      </a:r>
                      <a:endParaRPr kumimoji="0" lang="en-US" sz="2800" b="1" u="sng" kern="1200" dirty="0" smtClean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kumimoji="0" lang="th-TH" sz="2400" b="1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อาจารย์ที่ปรึกษาวิทยานิพนธ์</a:t>
                      </a:r>
                      <a:r>
                        <a:rPr kumimoji="0" lang="th-TH" sz="2800" b="1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</a:t>
                      </a:r>
                      <a:r>
                        <a:rPr kumimoji="0" lang="th-TH" sz="280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หรือ</a:t>
                      </a:r>
                      <a:endParaRPr kumimoji="0" lang="en-US" sz="2800" b="1" u="sng" kern="1200" dirty="0" smtClean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kumimoji="0" lang="th-TH" sz="2800" b="1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อาจารย์ผู้สอบวิทยานิพนธ์ </a:t>
                      </a:r>
                      <a:r>
                        <a:rPr kumimoji="0" lang="th-TH" sz="2800" b="1" u="sng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หรือ</a:t>
                      </a:r>
                      <a:endParaRPr kumimoji="0" lang="en-US" sz="2800" b="1" u="sng" kern="1200" dirty="0" smtClean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kumimoji="0" lang="th-TH" sz="2800" b="1" kern="1200" dirty="0" smtClean="0">
                          <a:solidFill>
                            <a:srgbClr val="C00000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อาจารย์ผู้สอน</a:t>
                      </a:r>
                      <a:endParaRPr lang="en-US" sz="2800" b="1" dirty="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kumimoji="0" lang="th-TH" sz="24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มีคุณสมบัติเป็นอาจารย์ผู้รับผิดชอบหลักสูตร หรืออาจารย์ที่ปรึกษาวิทยานิพนธ์ หรืออาจารย์ผู้สอบวิทยานิพนธ์ หรืออาจารย์ผู้สอน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108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1931146"/>
              </p:ext>
            </p:extLst>
          </p:nvPr>
        </p:nvGraphicFramePr>
        <p:xfrm>
          <a:off x="200472" y="332656"/>
          <a:ext cx="9577064" cy="64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0092"/>
                <a:gridCol w="1841743"/>
                <a:gridCol w="2873119"/>
                <a:gridCol w="2652110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เกณฑ์การประเมิน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ปริญญาตรี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ปริญญาโท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ปริญญาเอก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</a:tr>
              <a:tr h="4681548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คุณสมบัติของอาจารย์ผู้รับผิดชอบหลักสูตร</a:t>
                      </a:r>
                      <a:endParaRPr lang="en-US" sz="3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sz="3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คุณวุฒิไม่ต่ำกว่าปริญญาเอกหรือเทียบเท่า หรือ ดำรงตำแหน่งรองศาสตราจารย์</a:t>
                      </a:r>
                      <a:b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</a:br>
                      <a: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ขึ้นไปในสาขาวิชานั้นหรือสาขาวิชาที่สัมพันธ์กันจำนวนอย่างน้อย 3 คน</a:t>
                      </a:r>
                      <a:endParaRPr lang="en-US" sz="3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คุณวุฒิไม่ต่ำกว่าปริญญาเอกหรือเทียบเท่า หรือ</a:t>
                      </a:r>
                      <a:b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</a:br>
                      <a:r>
                        <a:rPr kumimoji="0" lang="th-TH" sz="30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ดำรงตำแหน่งศาสตราจารย์ขึ้นไปในสาขาวิชานั้นหรือสาขาวิชาที่สัมพันธ์กันจำนวนอย่างน้อย 3 คน</a:t>
                      </a:r>
                      <a:endParaRPr lang="en-US" sz="3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27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208998"/>
              </p:ext>
            </p:extLst>
          </p:nvPr>
        </p:nvGraphicFramePr>
        <p:xfrm>
          <a:off x="200472" y="188640"/>
          <a:ext cx="9439049" cy="6408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440160"/>
                <a:gridCol w="3168352"/>
                <a:gridCol w="3102345"/>
              </a:tblGrid>
              <a:tr h="879071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+mn-cs"/>
                        </a:rPr>
                        <a:t>เกณฑ์การประเมิน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+mn-cs"/>
                        </a:rPr>
                        <a:t>ปริญญาตรี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+mn-cs"/>
                        </a:rPr>
                        <a:t>ปริญญาโท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+mn-cs"/>
                        </a:rPr>
                        <a:t>ปริญญาเอก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</a:tr>
              <a:tr h="5529641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+mn-cs"/>
                        </a:rPr>
                        <a:t>4. คุ</a:t>
                      </a: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ณสมบัติของอาจารย์ผู้สอน</a:t>
                      </a:r>
                      <a:endParaRPr lang="en-US" sz="24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sz="24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514350" lvl="0" indent="-514350" algn="l">
                        <a:buFont typeface="+mj-lt"/>
                        <a:buAutoNum type="arabicPeriod"/>
                      </a:pP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อาจารย์ประจำหรือผู้ทรงคุณวุฒิภายนอกสถาบัน มีคุณวุฒิปริญญาโทหรือดำรงตำแหน่งทางวิชาการไม่ต่ำกว่าผู้ช่วยศาสตราจารย์ ในสาขาวิชานั้นหรือสาขาวิชาที่สัมพันธ์กัน และ </a:t>
                      </a:r>
                    </a:p>
                    <a:p>
                      <a:pPr marL="514350" lvl="0" indent="-514350" algn="l">
                        <a:buFont typeface="+mj-lt"/>
                        <a:buAutoNum type="arabicPeriod" startAt="2"/>
                      </a:pP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มีประสบการณ์ด้านการสอน และ</a:t>
                      </a:r>
                    </a:p>
                    <a:p>
                      <a:pPr marL="514350" lvl="0" indent="-514350" algn="l">
                        <a:buFont typeface="+mj-lt"/>
                        <a:buAutoNum type="arabicPeriod" startAt="2"/>
                      </a:pP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มีประสบการณ์ในการทำวิจัยที่ไม่ใช่ส่วนหนึ่งของการศึกษาเพื่อรับปริญญา</a:t>
                      </a:r>
                      <a:endParaRPr lang="en-US" sz="24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457200" lvl="0" indent="-457200" algn="l">
                        <a:buFont typeface="+mj-lt"/>
                        <a:buAutoNum type="arabicPeriod"/>
                      </a:pP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อาจารย์ประจำหรือผู้ทรงคุณวุฒิภายนอกสถาบัน มีคุณวุฒิปริญญาเอกหรือดำรงตำแหน่งทางวิชาการไม่ต่ำกว่ารองศาสตราจารย์ ในสาขาวิชานั้นหรือสาขาวิชาที่สัมพันธ์กัน และ</a:t>
                      </a:r>
                    </a:p>
                    <a:p>
                      <a:pPr marL="514350" lvl="0" indent="-514350" algn="l">
                        <a:buFont typeface="+mj-lt"/>
                        <a:buAutoNum type="arabicPeriod" startAt="2"/>
                      </a:pP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มีประสบการณ์ด้านการสอน และ</a:t>
                      </a:r>
                    </a:p>
                    <a:p>
                      <a:pPr marL="514350" lvl="0" indent="-514350" algn="l">
                        <a:buFont typeface="+mj-lt"/>
                        <a:buAutoNum type="arabicPeriod" startAt="2"/>
                      </a:pP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+mn-cs"/>
                        </a:rPr>
                        <a:t>มีประสบการณ์ในการทำวิจัยที่ไม่ใช่ส่วนหนึ่งของการศึกษาเพื่อรับปริญญา </a:t>
                      </a:r>
                      <a:endParaRPr lang="en-US" sz="2400" b="1" dirty="0">
                        <a:latin typeface="TH SarabunPSK" pitchFamily="34" charset="-34"/>
                        <a:cs typeface="+mn-cs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961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6" y="188640"/>
            <a:ext cx="8814979" cy="648072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28464" y="980728"/>
            <a:ext cx="9577064" cy="576064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หนังสือเวียนที่ </a:t>
            </a:r>
            <a:r>
              <a:rPr lang="th-TH" sz="3200" b="1" dirty="0" err="1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ศธ</a:t>
            </a:r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0506(4)/ว867 ลงวันที่ </a:t>
            </a:r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18 กรกฎาคม </a:t>
            </a:r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2555</a:t>
            </a:r>
          </a:p>
          <a:p>
            <a:pPr marL="441325" indent="-441325">
              <a:buFont typeface="Wingdings" pitchFamily="2" charset="2"/>
              <a:buChar char="q"/>
            </a:pPr>
            <a:r>
              <a:rPr lang="th-TH" sz="30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ในกรณีอาจารย์ประจำหลักสูตรบัณฑิตศึกษา โดยอนุโลมตามข้อ 17ของเกณฑ์ฯ ดังนี้ </a:t>
            </a:r>
            <a:r>
              <a:rPr lang="th-TH" sz="3000" b="1" dirty="0" smtClean="0">
                <a:latin typeface="TH SarabunPSK" pitchFamily="34" charset="-34"/>
                <a:cs typeface="TH SarabunPSK" pitchFamily="34" charset="-34"/>
              </a:rPr>
              <a:t>“ให้อาจารย์ที่มีคุณวุฒิระดับปริญญาเอกเป็นอาจารย์ผู้สอนในหลักสูตรระดับปริญญาโทได้  แม้จะยังไม่มีผลงานวิจัยหลังจากสำเร็จการศึกษา ทั้งนี้ ภายในระยะเวลา 2 ปี นับจากวันที่เริ่มสอนจะต้องมีผลงานวิจัยจึงจะสามารถเป็นอาจารย์ผู้สอนในระดับปริญญาเอก  และเป็นอาจารย์ประจำหลักสูตร อาจารย์ที่ปรึกษาวิทยานิพนธ์ และอาจารย์ผู้สอบวิทยานิพนธ์ในระดับปริญญาโทและปริญญาเอกได้”</a:t>
            </a:r>
          </a:p>
          <a:p>
            <a:pPr marL="0" indent="0">
              <a:buNone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76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895517"/>
              </p:ext>
            </p:extLst>
          </p:nvPr>
        </p:nvGraphicFramePr>
        <p:xfrm>
          <a:off x="272481" y="213321"/>
          <a:ext cx="9217025" cy="6685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7"/>
                <a:gridCol w="1440160"/>
                <a:gridCol w="2952328"/>
                <a:gridCol w="2952330"/>
              </a:tblGrid>
              <a:tr h="726640">
                <a:tc>
                  <a:txBody>
                    <a:bodyPr/>
                    <a:lstStyle/>
                    <a:p>
                      <a:pPr algn="ctr"/>
                      <a:r>
                        <a:rPr lang="th-TH" sz="26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เกณฑ์การประเมิน</a:t>
                      </a:r>
                      <a:endParaRPr lang="en-US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6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ปริญญาตรี</a:t>
                      </a:r>
                      <a:endParaRPr lang="en-US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6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ปริญญาโท</a:t>
                      </a:r>
                      <a:endParaRPr lang="en-US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6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ปริญญาเอก</a:t>
                      </a:r>
                      <a:endParaRPr lang="en-US" sz="2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</a:tr>
              <a:tr h="5801407">
                <a:tc>
                  <a:txBody>
                    <a:bodyPr/>
                    <a:lstStyle/>
                    <a:p>
                      <a:r>
                        <a:rPr lang="th-TH" sz="3100" b="1" dirty="0" smtClean="0">
                          <a:latin typeface="DilleniaUPC" pitchFamily="18" charset="-34"/>
                          <a:cs typeface="DilleniaUPC" pitchFamily="18" charset="-34"/>
                        </a:rPr>
                        <a:t>5. </a:t>
                      </a:r>
                      <a: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คุณสมบัติของอาจารย์ที่ปรึกษาวิทยานิพนธ์หลัก</a:t>
                      </a:r>
                      <a:b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</a:br>
                      <a: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และอาจารย์ที่ปรึกษา</a:t>
                      </a:r>
                      <a:b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</a:br>
                      <a: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การค้นคว้าอิสระ</a:t>
                      </a:r>
                      <a:endParaRPr lang="en-US" sz="31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sz="31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เป็นอาจารย์ประจำที่มีคุณวุฒิปริญญาเอกหรือดำรงตำแหน่งทางวิชาการไม่ต่ำกว่ารองศาสตราจารย์ </a:t>
                      </a:r>
                      <a:b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</a:br>
                      <a: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ในสาขาวิชานั้นหรือสาขาวิชาที่สัมพันธ์กัน และ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มีประสบการณ์ในการทำวิจัยที่ไม่ใช่ส่วนหนึ่งของการศึกษาเพื่อรับปริญญา </a:t>
                      </a:r>
                      <a:endParaRPr lang="en-US" sz="3100" b="1" dirty="0" smtClean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เป็นอาจารย์ประจำที่มีคุณวุฒิปริญญาเอกหรือดำรงตำแหน่งทางวิชาการไม่ต่ำกว่ารองศาสตราจารย์ </a:t>
                      </a:r>
                      <a:b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</a:br>
                      <a: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ในสาขาวิชานั้นหรือสาขาวิชาที่สัมพันธ์กัน และ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31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มีประสบการณ์ในการทำวิจัยที่ไม่ใช่ส่วนหนึ่งของการศึกษาเพื่อรับปริญญา </a:t>
                      </a:r>
                      <a:endParaRPr lang="en-US" sz="3100" b="1" dirty="0" smtClean="0">
                        <a:latin typeface="DilleniaUPC" pitchFamily="18" charset="-34"/>
                        <a:cs typeface="DilleniaUPC" pitchFamily="18" charset="-34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endParaRPr kumimoji="0" lang="th-TH" sz="3100" b="1" kern="1200" dirty="0" smtClean="0">
                        <a:solidFill>
                          <a:schemeClr val="dk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89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6" y="188640"/>
            <a:ext cx="9049005" cy="648072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0" y="980728"/>
            <a:ext cx="9433048" cy="5877272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การพิจารณากรณีอาจารย์เกษียณอายุงานหรือลาออกจากราชการ ดังนี้</a:t>
            </a:r>
            <a:endParaRPr lang="en-US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7200" lvl="0" indent="-457200">
              <a:buFont typeface="Wingdings" pitchFamily="2" charset="2"/>
              <a:buChar char="q"/>
            </a:pPr>
            <a:r>
              <a:rPr lang="th-TH" sz="3000" b="1" dirty="0">
                <a:latin typeface="TH SarabunPSK" pitchFamily="34" charset="-34"/>
                <a:cs typeface="TH SarabunPSK" pitchFamily="34" charset="-34"/>
              </a:rPr>
              <a:t>หลักสูตรสามารถ</a:t>
            </a:r>
            <a:r>
              <a:rPr lang="th-TH" sz="3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จ้างอาจารย์ที่มีคุณสมบัติตามเกณฑ์ฯ ซึ่งเกษียณอายุงานหรือลาออกจากราชการ กลับเข้ามาทำงานแบบเต็มเวลาหรือบางเวลาได้โดยใช้ระบบการจ้างพนักงาน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มหาวิทยาลัย </a:t>
            </a:r>
            <a:r>
              <a:rPr lang="th-TH" sz="3000" b="1" dirty="0" smtClean="0">
                <a:latin typeface="TH SarabunPSK" pitchFamily="34" charset="-34"/>
                <a:cs typeface="TH SarabunPSK" pitchFamily="34" charset="-34"/>
              </a:rPr>
              <a:t>คือ</a:t>
            </a:r>
            <a:r>
              <a:rPr lang="th-TH" sz="3000" b="1" dirty="0">
                <a:latin typeface="TH SarabunPSK" pitchFamily="34" charset="-34"/>
                <a:cs typeface="TH SarabunPSK" pitchFamily="34" charset="-34"/>
              </a:rPr>
              <a:t>มีสัญญาจ้างที่ให้ค่าตอบแทนเป็นรายเดือนและมีการกำหนดภาระงานไว้อย่างชัดเจน อาจารย์ดังกล่าว</a:t>
            </a:r>
            <a:r>
              <a:rPr lang="th-TH" sz="3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สามารถปฏิบัติหน้าที่เป็นอาจารย์ประจำ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หลักสูตร อาจารย์</a:t>
            </a:r>
            <a:r>
              <a:rPr lang="th-TH" sz="3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ที่ปรึกษาวิทยานิพนธ์หลัก อาจารย์ที่ปรึกษาวิทยานิพนธ์ร่วม อาจารย์ผู้สอบวิทยานิพนธ์ และอาจารย์ผู้สอน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ได้</a:t>
            </a:r>
            <a:endParaRPr lang="en-US" sz="30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60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6" y="188640"/>
            <a:ext cx="9049005" cy="792088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 (ต่อ)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16496" y="1412776"/>
            <a:ext cx="9049005" cy="446449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533400" indent="-533400">
              <a:buFont typeface="Wingdings" pitchFamily="2" charset="2"/>
              <a:buChar char="q"/>
            </a:pPr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4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อาจารย์เกษียณอายุงาน”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สามารถปฏิบัติหน้าที่อาจารย์ที่ปรึกษาวิทยานิพนธ์หลักได้ต่อไปจนนักศึกษาสำเร็จการศึกษา หากนักศึกษาได้รับอนุมัติโครงร่างวิทยานิพนธ์ก่อนการเกษียณอายุ</a:t>
            </a:r>
            <a:endParaRPr lang="en-US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03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282439"/>
              </p:ext>
            </p:extLst>
          </p:nvPr>
        </p:nvGraphicFramePr>
        <p:xfrm>
          <a:off x="194471" y="188640"/>
          <a:ext cx="9553791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8209"/>
                <a:gridCol w="1368152"/>
                <a:gridCol w="3386686"/>
                <a:gridCol w="2920744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เกณฑ์การประเมิน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ปริญญาตรี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ปริญญาโท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ปริญญาเอก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</a:tr>
              <a:tr h="3440843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latin typeface="DilleniaUPC" pitchFamily="18" charset="-34"/>
                          <a:cs typeface="DilleniaUPC" pitchFamily="18" charset="-34"/>
                        </a:rPr>
                        <a:t>6.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คุณสมบัติของอาจารย์ที่ปรึกษาวิทยานิพนธ์ร่วม </a:t>
                      </a:r>
                      <a:b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</a:b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(ถ้ามี)</a:t>
                      </a:r>
                      <a:endParaRPr lang="en-US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เป็นอาจารย์ประจำหรือผู้ทรงคุณวุฒิภายนอกที่มีคุณวุฒิปริญญาเอกหรือดำรงตำแหน่งทางวิชาการไม่ต่ำกว่ารองศาสตราจารย์ ในสาขาวิชานั้นหรือสาขาวิชาที่สัมพันธ์กัน และ</a:t>
                      </a:r>
                      <a:endParaRPr kumimoji="0" lang="en-US" sz="3200" b="1" kern="1200" dirty="0" smtClean="0">
                        <a:solidFill>
                          <a:schemeClr val="dk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marL="514350" indent="-514350">
                        <a:buFont typeface="+mj-lt"/>
                        <a:buAutoNum type="arabicPeriod"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มีประสบการณ์ในการทำวิจัยที่ไม่ใช่ส่วนหนึ่งของการศึกษาเพื่อรับปริญญา</a:t>
                      </a:r>
                      <a:endParaRPr lang="en-US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lvl="0" indent="0">
                        <a:buFont typeface="+mj-lt"/>
                        <a:buNone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1. เป็นอาจารย์ประจำหรือผู้ทรงคุณวุฒิภายนอกที่มีคุณวุฒิปริญญาเอกหรือดำรงตำแหน่งทางวิชาการไม่ต่ำกว่ารองศาสตราจารย์ </a:t>
                      </a:r>
                      <a:b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</a:b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ในสาขาวิชานั้นหรือสาขาวิชาที่สัมพันธ์กัน และ</a:t>
                      </a:r>
                      <a:endParaRPr kumimoji="0" lang="en-US" sz="3200" b="1" kern="1200" dirty="0" smtClean="0">
                        <a:solidFill>
                          <a:schemeClr val="dk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2. มีประสบการณ์ในการทำวิจัยที่ไม่ใช่ส่วนหนึ่งของการศึกษาเพื่อรับปริญญา</a:t>
                      </a:r>
                      <a:endParaRPr lang="en-US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733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512" y="188640"/>
            <a:ext cx="8814979" cy="648072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28464" y="1052736"/>
            <a:ext cx="9577064" cy="554461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แนวทางบริหารเกณฑ์มาตรฐานหลักสูตรระดับอุดมศึกษา </a:t>
            </a:r>
            <a:r>
              <a:rPr lang="th-TH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พ.ศ. 2548 </a:t>
            </a:r>
            <a:r>
              <a:rPr lang="th-TH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ข้อ 7.6 </a:t>
            </a:r>
            <a:endParaRPr lang="th-TH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th-TH" sz="3200" b="1" dirty="0" smtClean="0">
                <a:latin typeface="TH SarabunPSK" pitchFamily="34" charset="-34"/>
              </a:rPr>
              <a:t>ผู้เชี่ยวชาญ</a:t>
            </a:r>
            <a:r>
              <a:rPr lang="th-TH" sz="3200" b="1" dirty="0">
                <a:latin typeface="TH SarabunPSK" pitchFamily="34" charset="-34"/>
              </a:rPr>
              <a:t>เฉพาะ </a:t>
            </a:r>
            <a:r>
              <a:rPr lang="th-TH" sz="3200" dirty="0">
                <a:latin typeface="TH SarabunPSK" pitchFamily="34" charset="-34"/>
              </a:rPr>
              <a:t>หมายถึงบุคลากรที่มีความรู้ความเชี่ยวชาญในสาขาวิชาที่เปิดสอนเป็นอย่างดี ซึ่งอาจเป็นบุคลากรที่ไม่อยู่ในสายวิชาการ หรือเป็นผู้ทรงคุณวุฒิภายนอกสถาบัน โดยไม่ต้องพิจารณาด้านคุณวุฒิและตำแหน่งทาง</a:t>
            </a:r>
            <a:r>
              <a:rPr lang="th-TH" sz="3200" dirty="0" smtClean="0">
                <a:latin typeface="TH SarabunPSK" pitchFamily="34" charset="-34"/>
              </a:rPr>
              <a:t>วิชาการ </a:t>
            </a:r>
            <a:r>
              <a:rPr lang="th-TH" sz="3200" b="1" dirty="0" smtClean="0">
                <a:latin typeface="TH SarabunPSK" pitchFamily="34" charset="-34"/>
              </a:rPr>
              <a:t>ผู้เชี่ยวชาญ</a:t>
            </a:r>
            <a:r>
              <a:rPr lang="th-TH" sz="3200" b="1" dirty="0">
                <a:latin typeface="TH SarabunPSK" pitchFamily="34" charset="-34"/>
              </a:rPr>
              <a:t>เฉพาะที่จะเป็นอาจารย์ที่ปรึกษาวิทยานิพนธ์</a:t>
            </a:r>
            <a:r>
              <a:rPr lang="th-TH" sz="3200" b="1" dirty="0" smtClean="0">
                <a:latin typeface="TH SarabunPSK" pitchFamily="34" charset="-34"/>
              </a:rPr>
              <a:t>หลัก</a:t>
            </a:r>
            <a:r>
              <a:rPr lang="th-TH" sz="3200" dirty="0" smtClean="0">
                <a:latin typeface="TH SarabunPSK" pitchFamily="34" charset="-34"/>
              </a:rPr>
              <a:t>ต้อง</a:t>
            </a:r>
            <a:r>
              <a:rPr lang="th-TH" sz="3200" dirty="0">
                <a:latin typeface="TH SarabunPSK" pitchFamily="34" charset="-34"/>
              </a:rPr>
              <a:t>เป็นบุคลากรประจำในสถาบันเท่านั้น ส่วน</a:t>
            </a:r>
            <a:r>
              <a:rPr lang="th-TH" sz="3200" b="1" dirty="0">
                <a:latin typeface="TH SarabunPSK" pitchFamily="34" charset="-34"/>
              </a:rPr>
              <a:t>ผู้เชี่ยวชาญเฉพาะที่จะเป็นอาจารย์ที่ปรึกษาวิทยานิพนธ์ร่วม</a:t>
            </a:r>
            <a:r>
              <a:rPr lang="th-TH" sz="3200" dirty="0">
                <a:latin typeface="TH SarabunPSK" pitchFamily="34" charset="-34"/>
              </a:rPr>
              <a:t> อาจเป็นบุคคลากรประจำในสถาบันหรือผู้ทรงคุณวุฒิภายนอกสถาบันที่มีความรู้ ความเชี่ยวชาญและประสบการณ์สูงในสาขาวิชา</a:t>
            </a:r>
            <a:r>
              <a:rPr lang="th-TH" sz="3200" dirty="0" smtClean="0">
                <a:latin typeface="TH SarabunPSK" pitchFamily="34" charset="-34"/>
              </a:rPr>
              <a:t>นั้นๆ </a:t>
            </a:r>
            <a:r>
              <a:rPr lang="th-TH" sz="3200" dirty="0">
                <a:latin typeface="TH SarabunPSK" pitchFamily="34" charset="-34"/>
              </a:rPr>
              <a:t>เป็นที่ยอมรับในระดับหน่วยงานหรือระดับกระทรวงหรือวงการวิชาชีพด้านนั้น เทียบได้ไม่ต่ำกว่าระดับ 9 ขึ้นไป ตามหลักเกณฑ์และวิธีการที่สำนักงานคณะกรรมการข้าราชการ</a:t>
            </a:r>
            <a:r>
              <a:rPr lang="th-TH" sz="3200" dirty="0" err="1" smtClean="0">
                <a:latin typeface="TH SarabunPSK" pitchFamily="34" charset="-34"/>
              </a:rPr>
              <a:t>พลเรือน</a:t>
            </a:r>
            <a:r>
              <a:rPr lang="th-TH" sz="3200" dirty="0">
                <a:latin typeface="TH SarabunPSK" pitchFamily="34" charset="-34"/>
              </a:rPr>
              <a:t>และหน่วยงานที่เกี่ยวข้องกำหนด </a:t>
            </a:r>
            <a:endParaRPr lang="en-US" sz="3200" dirty="0">
              <a:latin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90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512" y="260648"/>
            <a:ext cx="8814979" cy="648072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 (ต่อ)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0" y="1196752"/>
            <a:ext cx="9283031" cy="554461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533400" indent="-533400">
              <a:buFont typeface="Wingdings" pitchFamily="2" charset="2"/>
              <a:buChar char="q"/>
            </a:pPr>
            <a:r>
              <a:rPr lang="th-TH" sz="4000" b="1" dirty="0" smtClean="0">
                <a:latin typeface="TH SarabunPSK" pitchFamily="34" charset="-34"/>
              </a:rPr>
              <a:t>กรณี</a:t>
            </a:r>
            <a:r>
              <a:rPr lang="th-TH" sz="4000" b="1" dirty="0">
                <a:latin typeface="TH SarabunPSK" pitchFamily="34" charset="-34"/>
              </a:rPr>
              <a:t>หลักสูตรปริญญาเอกไม่มีอาจารย์ที่ปรึกษาวิทยานิพนธ์ร่วม อาจารย์ผู้สอบวิทยานิพนธ์ หรืออาจารย์ผู้สอน ที่ได้รับคุณวุฒิปริญญาเอก หรือไม่เป็นผู้ดำรงตำแหน่งทาง</a:t>
            </a:r>
            <a:r>
              <a:rPr lang="th-TH" sz="4000" b="1" dirty="0" smtClean="0">
                <a:latin typeface="TH SarabunPSK" pitchFamily="34" charset="-34"/>
              </a:rPr>
              <a:t>วิชาการตั้งแต่</a:t>
            </a:r>
            <a:r>
              <a:rPr lang="th-TH" sz="4000" b="1" dirty="0">
                <a:latin typeface="TH SarabunPSK" pitchFamily="34" charset="-34"/>
              </a:rPr>
              <a:t>รองศาสตราจารย์ขึ้นไปในสาขาวิชาที่เปิดสอน</a:t>
            </a:r>
            <a:r>
              <a:rPr lang="th-TH" sz="4000" dirty="0">
                <a:latin typeface="TH SarabunPSK" pitchFamily="34" charset="-34"/>
              </a:rPr>
              <a:t> สถาบันอุดมศึกษาอาจแต่งตั้งผู้เชี่ยวชาญเฉพาะด้านแทนเป็นกรณีๆ ไป โดยความเห็นชอบของสภาสถาบันอุดมศึกษา และต้อง</a:t>
            </a:r>
            <a:r>
              <a:rPr lang="th-TH" sz="4000" dirty="0" smtClean="0">
                <a:latin typeface="TH SarabunPSK" pitchFamily="34" charset="-34"/>
              </a:rPr>
              <a:t>แจ้ง </a:t>
            </a:r>
            <a:r>
              <a:rPr lang="th-TH" sz="4000" dirty="0" err="1" smtClean="0">
                <a:latin typeface="TH SarabunPSK" pitchFamily="34" charset="-34"/>
              </a:rPr>
              <a:t>กกอ</a:t>
            </a:r>
            <a:r>
              <a:rPr lang="th-TH" sz="4000" dirty="0" smtClean="0">
                <a:latin typeface="TH SarabunPSK" pitchFamily="34" charset="-34"/>
              </a:rPr>
              <a:t>.ให้</a:t>
            </a:r>
            <a:r>
              <a:rPr lang="th-TH" sz="4000" dirty="0">
                <a:latin typeface="TH SarabunPSK" pitchFamily="34" charset="-34"/>
              </a:rPr>
              <a:t>รับทราบการแต่งตั้งนั้นด้วย</a:t>
            </a:r>
            <a:endParaRPr lang="en-US" sz="4000" dirty="0">
              <a:latin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08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27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6842152"/>
              </p:ext>
            </p:extLst>
          </p:nvPr>
        </p:nvGraphicFramePr>
        <p:xfrm>
          <a:off x="128464" y="188640"/>
          <a:ext cx="9595066" cy="5594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0966"/>
                <a:gridCol w="1584176"/>
                <a:gridCol w="2952328"/>
                <a:gridCol w="2927596"/>
              </a:tblGrid>
              <a:tr h="656456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เกณฑ์การประเมิน</a:t>
                      </a:r>
                      <a:endParaRPr lang="en-US" sz="30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ปริญญาตรี</a:t>
                      </a:r>
                      <a:endParaRPr lang="en-US" sz="30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ปริญญาโท</a:t>
                      </a:r>
                      <a:endParaRPr lang="en-US" sz="30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ปริญญาเอก</a:t>
                      </a:r>
                      <a:endParaRPr lang="en-US" sz="30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  <a:tr h="2506242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7. </a:t>
                      </a: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คุณสมบัติของอาจารย์ผู้สอบวิทยานิพนธ์ </a:t>
                      </a:r>
                      <a:endParaRPr lang="en-US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sz="32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kumimoji="0" lang="th-TH" sz="2600" b="0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อาจารย์ประจำและผู้ทรงคุณวุฒิภายนอกสถาบัน ที่มีคุณวุฒิปริญญาเอกหรือดำรงตำแหน่งทางวิชาการไม่ต่ำกว่ารองศาสตราจารย์ ในสาขาวิชานั้นหรือสาขาวิชาที่สัมพันธ์กัน และ</a:t>
                      </a:r>
                    </a:p>
                    <a:p>
                      <a:pPr marL="514350" marR="0" lvl="0" indent="-5143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th-TH" sz="2800" b="0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มีประสบการณ์ในการทำวิจัยที่ไม่ใช่ส่วนหนึ่งของการศึกษาเพื่อรับปริญญา</a:t>
                      </a:r>
                      <a:endParaRPr lang="en-US" sz="2800" b="0" dirty="0" smtClean="0">
                        <a:latin typeface="DilleniaUPC" pitchFamily="18" charset="-34"/>
                        <a:cs typeface="DilleniaUPC" pitchFamily="18" charset="-34"/>
                      </a:endParaRP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endParaRPr kumimoji="0" lang="en-US" sz="2600" b="0" kern="1200" dirty="0" smtClean="0">
                        <a:solidFill>
                          <a:schemeClr val="dk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kumimoji="0" lang="th-TH" sz="2600" b="0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อาจารย์ประจำและผู้ทรงคุณวุฒิภายนอกสถาบัน ที่มีคุณวุฒิปริญญาเอกหรือดำรงตำแหน่งทางวิชาการไม่ต่ำกว่ารองศาสตราจารย์ ในสาขาวิชานั้นหรือสาขาวิชาที่สัมพันธ์กัน และ</a:t>
                      </a:r>
                    </a:p>
                    <a:p>
                      <a:pPr marL="514350" marR="0" lvl="0" indent="-5143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th-TH" sz="2800" b="0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มีประสบการณ์ในการทำวิจัยที่ไม่ใช่ส่วนหนึ่งของการศึกษาเพื่อรับปริญญา</a:t>
                      </a:r>
                      <a:endParaRPr lang="en-US" sz="2800" b="0" dirty="0" smtClean="0">
                        <a:latin typeface="DilleniaUPC" pitchFamily="18" charset="-34"/>
                        <a:cs typeface="DilleniaUPC" pitchFamily="18" charset="-34"/>
                      </a:endParaRP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endParaRPr kumimoji="0" lang="en-US" sz="2600" b="0" kern="1200" dirty="0" smtClean="0">
                        <a:solidFill>
                          <a:schemeClr val="dk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948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B737F73B-2D11-40BF-8191-41AC91A60128}" type="slidenum">
              <a:rPr lang="en-US" smtClean="0"/>
              <a:pPr/>
              <a:t>28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033733"/>
              </p:ext>
            </p:extLst>
          </p:nvPr>
        </p:nvGraphicFramePr>
        <p:xfrm>
          <a:off x="350491" y="260648"/>
          <a:ext cx="9361042" cy="5244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8213"/>
                <a:gridCol w="1728192"/>
                <a:gridCol w="2808312"/>
                <a:gridCol w="2886325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เกณฑ์การประเมิน</a:t>
                      </a:r>
                      <a:endParaRPr lang="en-US" sz="28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ปริญญาตรี</a:t>
                      </a:r>
                      <a:endParaRPr lang="en-US" sz="28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ปริญญาโท</a:t>
                      </a:r>
                      <a:endParaRPr lang="en-US" sz="28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ปริญญาเอก</a:t>
                      </a:r>
                      <a:endParaRPr lang="en-US" sz="28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  <a:tr h="2417716">
                <a:tc>
                  <a:txBody>
                    <a:bodyPr/>
                    <a:lstStyle/>
                    <a:p>
                      <a:r>
                        <a:rPr lang="th-TH" sz="3400" b="1" dirty="0" smtClean="0">
                          <a:latin typeface="DilleniaUPC" pitchFamily="18" charset="-34"/>
                          <a:cs typeface="DilleniaUPC" pitchFamily="18" charset="-34"/>
                        </a:rPr>
                        <a:t>8. การตีพิมพ์เผยแพร่ผลงานของผู้สำเร็จการศึกษา</a:t>
                      </a:r>
                      <a:endParaRPr lang="en-US" sz="34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sz="34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lvl="0" indent="0">
                        <a:buFont typeface="+mj-lt"/>
                        <a:buNone/>
                      </a:pPr>
                      <a:r>
                        <a:rPr kumimoji="0" lang="th-TH" sz="3400" b="1" kern="1200" dirty="0" smtClean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(เฉพาะแผน ก เท่านั้น) </a:t>
                      </a:r>
                      <a:r>
                        <a:rPr kumimoji="0" lang="th-TH" sz="34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ต้องเป็นรายงานสืบเนื่องฉบับเต็มในการประชุมวิชาการ</a:t>
                      </a:r>
                      <a:r>
                        <a:rPr kumimoji="0" lang="th-TH" sz="3400" b="1" kern="1200" baseline="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(</a:t>
                      </a:r>
                      <a:r>
                        <a:rPr kumimoji="0" lang="en-US" sz="3400" b="1" kern="1200" baseline="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proceedings) </a:t>
                      </a:r>
                      <a:r>
                        <a:rPr kumimoji="0" lang="th-TH" sz="3400" b="1" kern="1200" baseline="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หรือวารสาร หรือสิ่งพิมพ์วิชาการ ซึ่งอยู่ในรูปแบบเอกสาร หรือ </a:t>
                      </a:r>
                      <a:br>
                        <a:rPr kumimoji="0" lang="th-TH" sz="3400" b="1" kern="1200" baseline="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</a:br>
                      <a:r>
                        <a:rPr kumimoji="0" lang="th-TH" sz="3400" b="1" kern="1200" baseline="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สื่ออิเล็กทรอนิกส์</a:t>
                      </a:r>
                      <a:endParaRPr lang="en-US" sz="34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lvl="0" indent="0">
                        <a:buFont typeface="+mj-lt"/>
                        <a:buNone/>
                      </a:pPr>
                      <a:r>
                        <a:rPr kumimoji="0" lang="th-TH" sz="34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วารสารหรือสิ่งพิมพ์วิชาการที่มีกรรมการภายนอกมาร่วมกลั่นกรอง (</a:t>
                      </a:r>
                      <a:r>
                        <a:rPr kumimoji="0" lang="en-US" sz="34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peer review)</a:t>
                      </a:r>
                      <a:r>
                        <a:rPr kumimoji="0" lang="th-TH" sz="34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</a:t>
                      </a:r>
                      <a:br>
                        <a:rPr kumimoji="0" lang="th-TH" sz="34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</a:br>
                      <a:r>
                        <a:rPr kumimoji="0" lang="th-TH" sz="34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ซึ่งอยู่ในรูปแบบเอกสาร หรือ สื่ออิเล็กทรอนิกส์</a:t>
                      </a:r>
                      <a:endParaRPr lang="en-US" sz="34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933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60512" y="260648"/>
            <a:ext cx="8814979" cy="648072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 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55424" y="1124744"/>
            <a:ext cx="9127014" cy="3785652"/>
          </a:xfrm>
          <a:prstGeom prst="rect">
            <a:avLst/>
          </a:prstGeom>
          <a:gradFill flip="none" rotWithShape="1">
            <a:gsLst>
              <a:gs pos="0">
                <a:srgbClr val="0796A9">
                  <a:tint val="66000"/>
                  <a:satMod val="160000"/>
                </a:srgbClr>
              </a:gs>
              <a:gs pos="50000">
                <a:srgbClr val="0796A9">
                  <a:tint val="44500"/>
                  <a:satMod val="160000"/>
                </a:srgbClr>
              </a:gs>
              <a:gs pos="100000">
                <a:srgbClr val="0796A9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th-TH" sz="4800" b="1" dirty="0">
                <a:latin typeface="Angsana New" pitchFamily="18" charset="-34"/>
              </a:rPr>
              <a:t>วิทยานิพนธ์ซึ่งเกี่ยวข้องกับสิ่งประดิษฐ์ </a:t>
            </a:r>
            <a:r>
              <a:rPr lang="th-TH" sz="4800" b="1" dirty="0" smtClean="0">
                <a:latin typeface="Angsana New" pitchFamily="18" charset="-34"/>
              </a:rPr>
              <a:t/>
            </a:r>
            <a:br>
              <a:rPr lang="th-TH" sz="4800" b="1" dirty="0" smtClean="0">
                <a:latin typeface="Angsana New" pitchFamily="18" charset="-34"/>
              </a:rPr>
            </a:br>
            <a:r>
              <a:rPr lang="th-TH" sz="4800" b="1" dirty="0" smtClean="0">
                <a:latin typeface="Angsana New" pitchFamily="18" charset="-34"/>
              </a:rPr>
              <a:t>การ</a:t>
            </a:r>
            <a:r>
              <a:rPr lang="th-TH" sz="4800" b="1" dirty="0">
                <a:latin typeface="Angsana New" pitchFamily="18" charset="-34"/>
              </a:rPr>
              <a:t>จดทะเบียนสิทธิบัตรหรืออนุสิทธิบัตร สามารถทดแทนการตีพิมพ์ในวารสารหรือสิ่งพิมพ์ทางวิชาการได้ โดยพิจารณาจากปีที่ได้รับสิทธิบัตร หรืออนุสิทธิบัตร ไม่ใช่ปีที่ขอจด</a:t>
            </a:r>
            <a:endParaRPr lang="th-TH" sz="4800" dirty="0">
              <a:latin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3848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30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516576"/>
              </p:ext>
            </p:extLst>
          </p:nvPr>
        </p:nvGraphicFramePr>
        <p:xfrm>
          <a:off x="200250" y="332656"/>
          <a:ext cx="9517058" cy="5542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4243"/>
                <a:gridCol w="1560395"/>
                <a:gridCol w="3888432"/>
                <a:gridCol w="1883988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เกณฑ์การประเมิน</a:t>
                      </a:r>
                      <a:endParaRPr lang="en-US" sz="28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ปริญญาตรี</a:t>
                      </a:r>
                      <a:endParaRPr lang="en-US" sz="28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ปริญญาโท</a:t>
                      </a:r>
                      <a:endParaRPr lang="en-US" sz="28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ปริญญาเอก</a:t>
                      </a:r>
                      <a:endParaRPr lang="en-US" sz="28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  <a:tr h="4822370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latin typeface="DilleniaUPC" pitchFamily="18" charset="-34"/>
                          <a:cs typeface="DilleniaUPC" pitchFamily="18" charset="-34"/>
                        </a:rPr>
                        <a:t>9.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ภาระงานอาจารย์ที่ปรึกษาวิทยานิพนธ์และการค้นคว้าอิสระในระดับบัณฑิตศึกษา</a:t>
                      </a:r>
                      <a:endParaRPr lang="en-US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วิทยานิพนธ์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kumimoji="0" lang="th-TH" sz="3200" b="1" u="none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อาจารย์ </a:t>
                      </a:r>
                      <a:r>
                        <a:rPr kumimoji="0" lang="en-US" sz="3200" b="1" u="none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1 </a:t>
                      </a:r>
                      <a:r>
                        <a:rPr kumimoji="0" lang="th-TH" sz="3200" b="1" u="none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ต่อ นักศึกษา </a:t>
                      </a:r>
                      <a:r>
                        <a:rPr kumimoji="0" lang="en-US" sz="3200" b="1" u="none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5</a:t>
                      </a:r>
                      <a:r>
                        <a:rPr kumimoji="0" lang="th-TH" sz="3200" b="1" u="none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คน</a:t>
                      </a:r>
                      <a:endParaRPr kumimoji="0" lang="en-US" sz="3200" b="1" u="none" kern="1200" dirty="0" smtClean="0">
                        <a:solidFill>
                          <a:schemeClr val="dk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kumimoji="0" lang="th-TH" sz="3200" b="1" kern="1200" dirty="0" smtClean="0">
                        <a:solidFill>
                          <a:schemeClr val="dk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การค้นคว้าอิสระ </a:t>
                      </a:r>
                      <a:endParaRPr kumimoji="0" lang="en-US" sz="3200" b="1" kern="1200" dirty="0" smtClean="0">
                        <a:solidFill>
                          <a:srgbClr val="FF0000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อาจารย์ </a:t>
                      </a:r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1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ต่อ นักศึกษา </a:t>
                      </a:r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15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คน </a:t>
                      </a:r>
                      <a:endParaRPr kumimoji="0" lang="en-US" sz="3200" b="1" kern="1200" dirty="0" smtClean="0">
                        <a:solidFill>
                          <a:schemeClr val="dk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หากเป็นที่ปรึกษาทั้ง </a:t>
                      </a:r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2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ประเภทให้เทียบสัดส่วนนักศึกษาที่ทำวิทยานิพนธ์</a:t>
                      </a:r>
                      <a:r>
                        <a:rPr kumimoji="0" lang="en-US" sz="3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</a:t>
                      </a:r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1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คนเทียบเท่ากับ นักศึกษาที่ค้นคว้าอิสระ </a:t>
                      </a:r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3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คน</a:t>
                      </a:r>
                      <a:endParaRPr lang="en-US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วิทยานิพนธ์</a:t>
                      </a:r>
                      <a:endParaRPr kumimoji="0" lang="en-US" sz="3200" b="1" kern="1200" dirty="0" smtClean="0">
                        <a:solidFill>
                          <a:srgbClr val="FF0000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อาจารย์ </a:t>
                      </a:r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1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ต่อ นักศึกษา </a:t>
                      </a:r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5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 คน </a:t>
                      </a:r>
                      <a:endParaRPr kumimoji="0" lang="en-US" sz="3200" b="1" kern="1200" dirty="0">
                        <a:solidFill>
                          <a:schemeClr val="dk1"/>
                        </a:solidFill>
                        <a:effectLst/>
                        <a:latin typeface="DilleniaUPC" pitchFamily="18" charset="-34"/>
                        <a:ea typeface="+mn-ea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815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6" y="188640"/>
            <a:ext cx="8892988" cy="868958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chemeClr val="tx1"/>
                </a:solidFill>
                <a:latin typeface="TH SarabunPSK" pitchFamily="34" charset="-34"/>
                <a:cs typeface="+mn-cs"/>
              </a:rPr>
              <a:t>หมายเหตุ</a:t>
            </a:r>
            <a:endParaRPr lang="en-US" sz="4400" b="1" dirty="0">
              <a:solidFill>
                <a:schemeClr val="tx1"/>
              </a:solidFill>
              <a:latin typeface="TH SarabunPSK" pitchFamily="34" charset="-34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6506" y="1268760"/>
            <a:ext cx="8892988" cy="504056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4400" b="1" dirty="0" smtClean="0">
                <a:solidFill>
                  <a:srgbClr val="FF0000"/>
                </a:solidFill>
                <a:latin typeface="TH SarabunPSK" pitchFamily="34" charset="-34"/>
              </a:rPr>
              <a:t>เกณฑ์มาตรฐานหลักสูตรระดับบัณฑิตศึกษา พ.ศ. 2548 ข้อ 10 </a:t>
            </a:r>
          </a:p>
          <a:p>
            <a:pPr marL="628650" indent="-628650">
              <a:buFont typeface="Wingdings" pitchFamily="2" charset="2"/>
              <a:buChar char="q"/>
            </a:pPr>
            <a:r>
              <a:rPr lang="th-TH" sz="4400" b="1" dirty="0" smtClean="0">
                <a:latin typeface="TH SarabunPSK" pitchFamily="34" charset="-34"/>
              </a:rPr>
              <a:t>อาจารย์ประจำ 1 คนเป็นอาจารย์ที่ปรึกษาวิทยานิพนธ์ได้ไม่เกิน 5 คน หากหลักสูตรใดมีอาจารย์ประจำที่มีศักยภาพพร้อมที่จะดูแลนักศึกษาได้มากกว่า 5 คน ให้อยู่ในดุลยพินิจของสถาบันอุดมศึกษา แต่ทั้งนี้ต้องไม่เกิน 10 คน  </a:t>
            </a:r>
            <a:endParaRPr lang="en-US" sz="4400" b="1" dirty="0">
              <a:latin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81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32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114278"/>
              </p:ext>
            </p:extLst>
          </p:nvPr>
        </p:nvGraphicFramePr>
        <p:xfrm>
          <a:off x="272479" y="332656"/>
          <a:ext cx="9342032" cy="4959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1"/>
                <a:gridCol w="1800200"/>
                <a:gridCol w="2376264"/>
                <a:gridCol w="2285247"/>
              </a:tblGrid>
              <a:tr h="910353">
                <a:tc>
                  <a:txBody>
                    <a:bodyPr/>
                    <a:lstStyle/>
                    <a:p>
                      <a:pPr algn="ctr"/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เกณฑ์การประเมิน</a:t>
                      </a:r>
                      <a:endParaRPr lang="en-US" sz="36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ปริญญาตรี</a:t>
                      </a:r>
                      <a:endParaRPr lang="en-US" sz="36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ปริญญาโท</a:t>
                      </a:r>
                      <a:endParaRPr lang="en-US" sz="36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ปริญญาเอก</a:t>
                      </a:r>
                      <a:endParaRPr lang="en-US" sz="3600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  <a:tr h="4049503">
                <a:tc>
                  <a:txBody>
                    <a:bodyPr/>
                    <a:lstStyle/>
                    <a:p>
                      <a:r>
                        <a:rPr lang="th-TH" sz="3600" b="1" dirty="0" smtClean="0">
                          <a:latin typeface="DilleniaUPC" pitchFamily="18" charset="-34"/>
                          <a:cs typeface="DilleniaUPC" pitchFamily="18" charset="-34"/>
                        </a:rPr>
                        <a:t>10. </a:t>
                      </a:r>
                      <a:r>
                        <a:rPr kumimoji="0" lang="th-TH" sz="36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อาจารย์ที่ปรึกษาวิทยานิพนธ์และการค้นคว้าอิสระในระดับบัณฑิตศึกษามีผลงานวิจัยอย่างต่อเนื่องและสม่ำเสมอ</a:t>
                      </a:r>
                      <a:endParaRPr lang="en-US" sz="36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sz="36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ควร</a:t>
                      </a:r>
                      <a:r>
                        <a:rPr lang="th-TH" sz="3600" b="1" dirty="0" smtClean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มีอย่างน้อย 1 เรื่องในรอบ 5 ปี โดยนับรวมปีที่ประเมิน</a:t>
                      </a:r>
                      <a:endParaRPr lang="th-TH" sz="3600" b="1" dirty="0">
                        <a:effectLst/>
                        <a:latin typeface="DilleniaUPC" pitchFamily="18" charset="-34"/>
                        <a:ea typeface="Times New Roman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85115" algn="l"/>
                        </a:tabLst>
                        <a:defRPr/>
                      </a:pPr>
                      <a:r>
                        <a:rPr lang="th-TH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ควร</a:t>
                      </a:r>
                      <a:r>
                        <a:rPr lang="th-TH" sz="3600" b="1" dirty="0" smtClean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มีอย่างน้อย 1 เรื่องในรอบ 5 ปี โดยนับรวมปีที่ประเมิน</a:t>
                      </a:r>
                      <a:br>
                        <a:rPr lang="th-TH" sz="3600" b="1" dirty="0" smtClean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</a:br>
                      <a:endParaRPr lang="th-TH" sz="3600" b="1" dirty="0">
                        <a:effectLst/>
                        <a:latin typeface="DilleniaUPC" pitchFamily="18" charset="-34"/>
                        <a:ea typeface="Times New Roman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06996" y="5859200"/>
            <a:ext cx="9049005" cy="707886"/>
          </a:xfrm>
          <a:prstGeom prst="rect">
            <a:avLst/>
          </a:prstGeom>
          <a:gradFill flip="none" rotWithShape="1">
            <a:gsLst>
              <a:gs pos="0">
                <a:srgbClr val="0796A9">
                  <a:tint val="66000"/>
                  <a:satMod val="160000"/>
                </a:srgbClr>
              </a:gs>
              <a:gs pos="50000">
                <a:srgbClr val="0796A9">
                  <a:tint val="44500"/>
                  <a:satMod val="160000"/>
                </a:srgbClr>
              </a:gs>
              <a:gs pos="100000">
                <a:srgbClr val="0796A9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เป็นเจตนารมณ์ที่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ประสงค์ให้มีการพัฒนางานวิจัยอย่าง</a:t>
            </a: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สม่ำเสมอ</a:t>
            </a:r>
            <a:endParaRPr lang="th-TH" sz="4000" b="1" dirty="0"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3123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33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306072"/>
              </p:ext>
            </p:extLst>
          </p:nvPr>
        </p:nvGraphicFramePr>
        <p:xfrm>
          <a:off x="122462" y="113872"/>
          <a:ext cx="9583066" cy="6668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6202"/>
                <a:gridCol w="2808312"/>
                <a:gridCol w="2520280"/>
                <a:gridCol w="2448272"/>
              </a:tblGrid>
              <a:tr h="1035572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เกณฑ์การประเมิน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ปริญญาตรี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ปริญญาโท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ปริญญาเอก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9060" marR="99060"/>
                </a:tc>
              </a:tr>
              <a:tr h="5373140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latin typeface="DilleniaUPC" pitchFamily="18" charset="-34"/>
                          <a:cs typeface="DilleniaUPC" pitchFamily="18" charset="-34"/>
                        </a:rPr>
                        <a:t>11.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DilleniaUPC" pitchFamily="18" charset="-34"/>
                          <a:ea typeface="+mn-ea"/>
                          <a:cs typeface="DilleniaUPC" pitchFamily="18" charset="-34"/>
                        </a:rPr>
                        <a:t>การปรับปรุงหลักสูตรตามรอบระยะเวลาที่กำหนด</a:t>
                      </a:r>
                      <a:endParaRPr lang="en-US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914400" algn="l"/>
                        </a:tabLst>
                      </a:pP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ต้องไม่เกิน 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5 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ปี</a:t>
                      </a:r>
                      <a:endParaRPr lang="en-US" sz="3200" b="1" dirty="0"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914400" algn="l"/>
                        </a:tabLst>
                      </a:pP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(จะต้องปรับปรุงให้เสร็จและอนุมัติ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/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ให้ความเห็นชอบ</a:t>
                      </a:r>
                      <a:r>
                        <a:rPr lang="th-TH" sz="3200" b="1" dirty="0" smtClean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โดยสภา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มหาวิทยาลัย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/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สถาบัน เพื่อให้หลักสูตรใช้งานในปีที่ 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6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)</a:t>
                      </a:r>
                      <a:endParaRPr lang="en-US" sz="3200" b="1" dirty="0"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  <a:p>
                      <a:pPr algn="l"/>
                      <a:r>
                        <a:rPr lang="th-TH" sz="2800" b="1" u="none" dirty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หมายเหตุ </a:t>
                      </a:r>
                      <a:r>
                        <a:rPr lang="en-US" sz="2800" b="1" u="none" dirty="0" smtClean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:</a:t>
                      </a:r>
                      <a:r>
                        <a:rPr lang="en-US" sz="2800" b="1" u="none" baseline="0" dirty="0" smtClean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สำหรับ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หลักสูตร </a:t>
                      </a:r>
                      <a:r>
                        <a:rPr lang="en-US" sz="2800" b="1" dirty="0" smtClean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/>
                      </a:r>
                      <a:br>
                        <a:rPr lang="en-US" sz="2800" b="1" dirty="0" smtClean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</a:br>
                      <a:r>
                        <a:rPr lang="en-US" sz="2800" b="1" dirty="0" smtClean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5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ปี ประกาศใช้ในปีที่ 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7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หรือหลักสูตร 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6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ปี ประกาศใช้ในปีที่ 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8)</a:t>
                      </a:r>
                      <a:endParaRPr lang="en-US" sz="2800" b="1" dirty="0">
                        <a:solidFill>
                          <a:srgbClr val="FF0000"/>
                        </a:solidFill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914400" algn="l"/>
                        </a:tabLst>
                      </a:pP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ต้องไม่เกิน 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5 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ปี</a:t>
                      </a:r>
                      <a:endParaRPr lang="en-US" sz="3200" b="1" dirty="0"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914400" algn="l"/>
                        </a:tabLst>
                      </a:pP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(จะต้องปรับปรุงให้เสร็จและอนุมัติ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/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ให้ความเห็นชอบโดยสภามหาวิทยาลัย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/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สถาบัน เพื่อให้หลักสูตรใช้งานในปีที่ 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6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)</a:t>
                      </a:r>
                      <a:endParaRPr lang="en-US" sz="3200" b="1" dirty="0"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914400" algn="l"/>
                        </a:tabLst>
                      </a:pP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 </a:t>
                      </a:r>
                      <a:endParaRPr lang="en-US" sz="3200" b="1" dirty="0"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914400" algn="l"/>
                        </a:tabLst>
                      </a:pP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ต้องไม่เกิน 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5 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ปี</a:t>
                      </a:r>
                      <a:endParaRPr lang="en-US" sz="3200" b="1" dirty="0"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914400" algn="l"/>
                        </a:tabLst>
                      </a:pP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(จะต้องปรับปรุงให้เสร็จและอนุมัติ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/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ให้ความเห็นชอบโดยสภามหาวิทยาลัย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/</a:t>
                      </a:r>
                      <a:r>
                        <a:rPr lang="th-TH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สถาบัน เพื่อให้หลักสูตรใช้งานในปีที่ </a:t>
                      </a:r>
                      <a:r>
                        <a:rPr lang="en-US" sz="3200" b="1" dirty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6</a:t>
                      </a:r>
                      <a:r>
                        <a:rPr lang="th-TH" sz="3200" b="1" dirty="0" smtClean="0">
                          <a:effectLst/>
                          <a:latin typeface="DilleniaUPC" pitchFamily="18" charset="-34"/>
                          <a:ea typeface="Times New Roman"/>
                          <a:cs typeface="DilleniaUPC" pitchFamily="18" charset="-34"/>
                        </a:rPr>
                        <a:t>)</a:t>
                      </a:r>
                      <a:endParaRPr lang="en-US" sz="3200" b="1" dirty="0"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155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34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958938"/>
              </p:ext>
            </p:extLst>
          </p:nvPr>
        </p:nvGraphicFramePr>
        <p:xfrm>
          <a:off x="272480" y="1628800"/>
          <a:ext cx="9361042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2088232"/>
                <a:gridCol w="2088232"/>
                <a:gridCol w="2232250"/>
              </a:tblGrid>
              <a:tr h="464166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เกณฑ์การประเมิน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ปริญญาตรี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ปริญญาโท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DilleniaUPC" pitchFamily="18" charset="-34"/>
                          <a:cs typeface="DilleniaUPC" pitchFamily="18" charset="-34"/>
                        </a:rPr>
                        <a:t>ปริญญาเอก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</a:tr>
              <a:tr h="480542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solidFill>
                            <a:srgbClr val="7030A0"/>
                          </a:solidFill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รวม</a:t>
                      </a:r>
                      <a:endParaRPr lang="en-US" sz="3000" b="1" dirty="0">
                        <a:solidFill>
                          <a:srgbClr val="7030A0"/>
                        </a:solidFill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indent="1143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0" algn="l"/>
                        </a:tabLst>
                      </a:pPr>
                      <a:r>
                        <a:rPr lang="th-TH" sz="3000" b="1" dirty="0" smtClean="0">
                          <a:solidFill>
                            <a:srgbClr val="7030A0"/>
                          </a:solidFill>
                          <a:effectLst/>
                          <a:latin typeface="DilleniaUPC" pitchFamily="18" charset="-34"/>
                          <a:ea typeface="Cordia New"/>
                          <a:cs typeface="DilleniaUPC" pitchFamily="18" charset="-34"/>
                        </a:rPr>
                        <a:t>เกณฑ์ 3 ข้อ</a:t>
                      </a:r>
                      <a:endParaRPr lang="en-US" sz="3000" b="1" dirty="0">
                        <a:solidFill>
                          <a:srgbClr val="7030A0"/>
                        </a:solidFill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914400" algn="l"/>
                        </a:tabLst>
                      </a:pPr>
                      <a:r>
                        <a:rPr lang="th-TH" sz="3000" b="1" dirty="0" smtClean="0">
                          <a:solidFill>
                            <a:srgbClr val="7030A0"/>
                          </a:solidFill>
                          <a:effectLst/>
                          <a:latin typeface="DilleniaUPC" pitchFamily="18" charset="-34"/>
                          <a:ea typeface="Cordia New"/>
                          <a:cs typeface="DilleniaUPC" pitchFamily="18" charset="-34"/>
                        </a:rPr>
                        <a:t>เกณฑ์ 11 ข้อ</a:t>
                      </a:r>
                      <a:endParaRPr lang="en-US" sz="3000" b="1" dirty="0">
                        <a:solidFill>
                          <a:srgbClr val="7030A0"/>
                        </a:solidFill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914400" algn="l"/>
                        </a:tabLst>
                      </a:pPr>
                      <a:r>
                        <a:rPr lang="th-TH" sz="3000" b="1" dirty="0" smtClean="0">
                          <a:solidFill>
                            <a:srgbClr val="7030A0"/>
                          </a:solidFill>
                          <a:effectLst/>
                          <a:latin typeface="DilleniaUPC" pitchFamily="18" charset="-34"/>
                          <a:ea typeface="Cordia New"/>
                          <a:cs typeface="DilleniaUPC" pitchFamily="18" charset="-34"/>
                        </a:rPr>
                        <a:t>เกณฑ์ 11 ข้อ</a:t>
                      </a:r>
                      <a:endParaRPr lang="en-US" sz="3000" b="1" dirty="0">
                        <a:solidFill>
                          <a:srgbClr val="7030A0"/>
                        </a:solidFill>
                        <a:effectLst/>
                        <a:latin typeface="DilleniaUPC" pitchFamily="18" charset="-34"/>
                        <a:ea typeface="Cordia New"/>
                        <a:cs typeface="DilleniaUPC" pitchFamily="18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755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6" y="116632"/>
            <a:ext cx="8814979" cy="868958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chemeClr val="tx1"/>
                </a:solidFill>
                <a:latin typeface="TH SarabunPSK" pitchFamily="34" charset="-34"/>
                <a:cs typeface="+mn-cs"/>
              </a:rPr>
              <a:t>หมายเหตุ</a:t>
            </a:r>
            <a:endParaRPr lang="en-US" sz="4400" b="1" dirty="0">
              <a:solidFill>
                <a:schemeClr val="tx1"/>
              </a:solidFill>
              <a:latin typeface="TH SarabunPSK" pitchFamily="34" charset="-34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00472" y="1097360"/>
            <a:ext cx="9361040" cy="5760640"/>
          </a:xfrm>
          <a:ln>
            <a:noFill/>
          </a:ln>
        </p:spPr>
        <p:txBody>
          <a:bodyPr>
            <a:noAutofit/>
          </a:bodyPr>
          <a:lstStyle/>
          <a:p>
            <a:pPr marL="533400" indent="-533400">
              <a:buFont typeface="Wingdings" pitchFamily="2" charset="2"/>
              <a:buChar char="q"/>
            </a:pPr>
            <a:r>
              <a:rPr lang="th-TH" sz="4800" b="1" dirty="0">
                <a:latin typeface="Angsana New" pitchFamily="18" charset="-34"/>
                <a:cs typeface="Angsana New" pitchFamily="18" charset="-34"/>
              </a:rPr>
              <a:t>เกณฑ์การประเมินดังกล่าวเป็นไปตามเกณฑ์มาตรฐานหลักสูตร พ.ศ.2548  และกรอบมาตรฐานคุณวุฒิระดับอุดมศึกษาแห่งชาติ พ.ศ.</a:t>
            </a:r>
            <a:r>
              <a:rPr lang="en-US" sz="4800" b="1" dirty="0">
                <a:latin typeface="Angsana New" pitchFamily="18" charset="-34"/>
                <a:cs typeface="Angsana New" pitchFamily="18" charset="-34"/>
              </a:rPr>
              <a:t>2552 </a:t>
            </a:r>
            <a:r>
              <a:rPr lang="th-TH" sz="4800" dirty="0">
                <a:latin typeface="Angsana New" pitchFamily="18" charset="-34"/>
                <a:cs typeface="Angsana New" pitchFamily="18" charset="-34"/>
              </a:rPr>
              <a:t>หากมีการประกาศใช้เกณฑ์มาตรฐานต่างๆ ที่เกี่ยวข้องใหม่ เกณฑ์การประเมินตามตัวบ่งชี้นี้จะต้องเป็นไปตามเกณฑ์มาตรฐานใหม่ฉบับที่ประกาศใช้</a:t>
            </a:r>
            <a:r>
              <a:rPr lang="th-TH" sz="4800" dirty="0" smtClean="0">
                <a:latin typeface="Angsana New" pitchFamily="18" charset="-34"/>
                <a:cs typeface="Angsana New" pitchFamily="18" charset="-34"/>
              </a:rPr>
              <a:t>ล่าสุด</a:t>
            </a:r>
            <a:endParaRPr lang="th-TH" sz="4800" b="1" dirty="0" smtClean="0">
              <a:latin typeface="Angsana New" pitchFamily="18" charset="-34"/>
              <a:cs typeface="Angsana New" pitchFamily="18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3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6" y="116632"/>
            <a:ext cx="8814979" cy="868958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chemeClr val="tx1"/>
                </a:solidFill>
                <a:latin typeface="TH SarabunPSK" pitchFamily="34" charset="-34"/>
                <a:cs typeface="+mn-cs"/>
              </a:rPr>
              <a:t>หมายเหตุ (ต่อ)</a:t>
            </a:r>
            <a:endParaRPr lang="en-US" sz="4400" b="1" dirty="0">
              <a:solidFill>
                <a:schemeClr val="tx1"/>
              </a:solidFill>
              <a:latin typeface="TH SarabunPSK" pitchFamily="34" charset="-34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00472" y="1484784"/>
            <a:ext cx="9361040" cy="4968552"/>
          </a:xfrm>
          <a:ln>
            <a:noFill/>
          </a:ln>
        </p:spPr>
        <p:txBody>
          <a:bodyPr>
            <a:noAutofit/>
          </a:bodyPr>
          <a:lstStyle/>
          <a:p>
            <a:pPr marL="628650" indent="-628650">
              <a:buFont typeface="Wingdings" pitchFamily="2" charset="2"/>
              <a:buChar char="q"/>
            </a:pPr>
            <a:r>
              <a:rPr lang="th-TH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ผล</a:t>
            </a:r>
            <a:r>
              <a:rPr lang="th-TH" sz="6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การประเมินตัวบ่งชี้ที่ 1.1 </a:t>
            </a:r>
            <a:r>
              <a:rPr lang="th-TH" sz="6000" b="1" dirty="0">
                <a:solidFill>
                  <a:srgbClr val="7030A0"/>
                </a:solidFill>
                <a:latin typeface="TH SarabunPSK" pitchFamily="34" charset="-34"/>
              </a:rPr>
              <a:t>กำหนดไว้เป็น </a:t>
            </a:r>
            <a:r>
              <a:rPr lang="th-TH" sz="6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“ผ่าน” และ “ไม่ผ่าน” </a:t>
            </a:r>
            <a:endParaRPr lang="th-TH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  <a:p>
            <a:pPr marL="628650" indent="-628650">
              <a:buFont typeface="Wingdings" pitchFamily="2" charset="2"/>
              <a:buChar char="q"/>
            </a:pPr>
            <a:r>
              <a:rPr lang="th-TH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หาก</a:t>
            </a:r>
            <a:r>
              <a:rPr lang="th-TH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ไม่ผ่านเกณฑ์ข้อใดข้อหนึ่ง </a:t>
            </a:r>
            <a:r>
              <a:rPr lang="th-TH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ถือว่าหลักสูตรไม่ได้มาตรฐาน</a:t>
            </a:r>
            <a:r>
              <a:rPr lang="th-TH" sz="6000" b="1" dirty="0">
                <a:solidFill>
                  <a:srgbClr val="FF0000"/>
                </a:solidFill>
                <a:latin typeface="TH SarabunPSK" pitchFamily="34" charset="-34"/>
              </a:rPr>
              <a:t> และผลเป็น </a:t>
            </a:r>
            <a:r>
              <a:rPr lang="th-TH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“ไม่ผ่าน”</a:t>
            </a:r>
            <a:r>
              <a:rPr lang="th-TH" sz="6000" b="1" dirty="0">
                <a:solidFill>
                  <a:srgbClr val="FF0000"/>
                </a:solidFill>
                <a:latin typeface="TH SarabunPSK" pitchFamily="34" charset="-34"/>
              </a:rPr>
              <a:t> (คะแนนเป็น ศูนย์)</a:t>
            </a:r>
            <a:endParaRPr lang="en-US" sz="6000" b="1" dirty="0">
              <a:solidFill>
                <a:srgbClr val="FF0000"/>
              </a:solidFill>
              <a:latin typeface="TH SarabunPSK" pitchFamily="34" charset="-34"/>
            </a:endParaRPr>
          </a:p>
          <a:p>
            <a:endParaRPr lang="en-US" sz="6000" b="1" dirty="0">
              <a:latin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20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16496" y="1124744"/>
            <a:ext cx="9217024" cy="5256584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th-TH" sz="3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  <a:p>
            <a:pPr marL="0" indent="0">
              <a:buNone/>
            </a:pPr>
            <a:r>
              <a:rPr lang="th-TH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ตัว</a:t>
            </a: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บ่งชี้ที่  2.1  </a:t>
            </a:r>
            <a:r>
              <a:rPr lang="th-TH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	คุณภาพ</a:t>
            </a: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บัณฑิตตามกรอบมาตรฐานคุณวุฒิ</a:t>
            </a:r>
            <a:r>
              <a:rPr lang="th-TH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ระดับอุดมศึกษา		แห่งชาติ</a:t>
            </a:r>
          </a:p>
          <a:p>
            <a:pPr marL="0" indent="0">
              <a:buNone/>
            </a:pPr>
            <a:endParaRPr lang="en-US" sz="3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  <a:p>
            <a:pPr marL="0" indent="0">
              <a:buNone/>
            </a:pPr>
            <a:r>
              <a:rPr lang="th-TH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ตัว</a:t>
            </a: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บ่งชี้ที่  2.2  </a:t>
            </a:r>
            <a:r>
              <a:rPr lang="th-TH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	การ</a:t>
            </a: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ได้งานทำหรือผลงานวิจัยของผู้สำเร็จการศึกษา</a:t>
            </a:r>
            <a:endParaRPr lang="en-US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  <a:p>
            <a:r>
              <a:rPr lang="th-TH" sz="3500" b="1" dirty="0" smtClean="0">
                <a:latin typeface="TH SarabunPSK" pitchFamily="34" charset="-34"/>
              </a:rPr>
              <a:t>ร้อยละของบัณฑิตป</a:t>
            </a:r>
            <a:r>
              <a:rPr lang="th-TH" sz="3500" b="1" dirty="0">
                <a:latin typeface="TH SarabunPSK" pitchFamily="34" charset="-34"/>
              </a:rPr>
              <a:t>ริญญาตรีที่ได้งานทำหรือประกอบอาชีพ</a:t>
            </a:r>
            <a:r>
              <a:rPr lang="th-TH" sz="3500" b="1" dirty="0" smtClean="0">
                <a:latin typeface="TH SarabunPSK" pitchFamily="34" charset="-34"/>
              </a:rPr>
              <a:t>อิสระภายใน 1 ปี </a:t>
            </a:r>
          </a:p>
          <a:p>
            <a:r>
              <a:rPr lang="th-TH" sz="3500" b="1" dirty="0" smtClean="0">
                <a:latin typeface="TH SarabunPSK" pitchFamily="34" charset="-34"/>
              </a:rPr>
              <a:t>ผลงาน</a:t>
            </a:r>
            <a:r>
              <a:rPr lang="th-TH" sz="3500" b="1" dirty="0">
                <a:latin typeface="TH SarabunPSK" pitchFamily="34" charset="-34"/>
              </a:rPr>
              <a:t>ของนักศึกษาและผู้สำเร็จการศึกษาในระดับปริญญา</a:t>
            </a:r>
            <a:r>
              <a:rPr lang="th-TH" sz="3500" b="1" dirty="0" smtClean="0">
                <a:latin typeface="TH SarabunPSK" pitchFamily="34" charset="-34"/>
              </a:rPr>
              <a:t>โทที่ได้</a:t>
            </a:r>
            <a:r>
              <a:rPr lang="th-TH" sz="3500" b="1" dirty="0">
                <a:latin typeface="TH SarabunPSK" pitchFamily="34" charset="-34"/>
              </a:rPr>
              <a:t>รับการตีพิมพ์หรือ</a:t>
            </a:r>
            <a:r>
              <a:rPr lang="th-TH" sz="3500" b="1" dirty="0" smtClean="0">
                <a:latin typeface="TH SarabunPSK" pitchFamily="34" charset="-34"/>
              </a:rPr>
              <a:t>เผยแพร่</a:t>
            </a:r>
          </a:p>
          <a:p>
            <a:r>
              <a:rPr lang="th-TH" sz="3500" b="1" dirty="0">
                <a:latin typeface="TH SarabunPSK" pitchFamily="34" charset="-34"/>
              </a:rPr>
              <a:t>ผลงานของนักศึกษาและผู้สำเร็จการศึกษาในระดับ</a:t>
            </a:r>
            <a:r>
              <a:rPr lang="th-TH" sz="3500" b="1" dirty="0" smtClean="0">
                <a:latin typeface="TH SarabunPSK" pitchFamily="34" charset="-34"/>
              </a:rPr>
              <a:t>ปริญญาเอก</a:t>
            </a:r>
            <a:r>
              <a:rPr lang="th-TH" sz="3500" b="1" dirty="0">
                <a:latin typeface="TH SarabunPSK" pitchFamily="34" charset="-34"/>
              </a:rPr>
              <a:t>ที่ได้รับการตีพิมพ์หรือเผยแพร่</a:t>
            </a:r>
          </a:p>
          <a:p>
            <a:endParaRPr lang="th-TH" sz="3500" dirty="0" smtClean="0">
              <a:latin typeface="TH SarabunPSK" pitchFamily="34" charset="-34"/>
            </a:endParaRPr>
          </a:p>
          <a:p>
            <a:endParaRPr lang="th-TH" sz="3500" dirty="0">
              <a:latin typeface="TH SarabunPSK" pitchFamily="34" charset="-34"/>
            </a:endParaRPr>
          </a:p>
          <a:p>
            <a:pPr marL="0" indent="0">
              <a:buNone/>
            </a:pPr>
            <a:endParaRPr lang="th-TH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066680" y="188640"/>
            <a:ext cx="6006667" cy="70788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องค์ประกอบที่ </a:t>
            </a: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  บัณฑิต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201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00472" y="188640"/>
            <a:ext cx="9577064" cy="655272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ตัวบ่งชี้ที่ 2.1   	คุณภาพ</a:t>
            </a:r>
            <a:r>
              <a:rPr lang="th-TH" sz="1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บัณฑิตตามกรอบมาตรฐาน</a:t>
            </a: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คุณวุฒิ				ระดับอุดมศึกษา</a:t>
            </a:r>
            <a:r>
              <a:rPr lang="th-TH" sz="1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แห่งชาติ</a:t>
            </a:r>
            <a:endParaRPr lang="en-US" sz="1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th-TH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ชนิดของตัว</a:t>
            </a:r>
            <a:r>
              <a:rPr lang="th-TH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บ่งชี้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9600" dirty="0" smtClean="0">
                <a:latin typeface="TH SarabunPSK" pitchFamily="34" charset="-34"/>
                <a:cs typeface="TH SarabunPSK" pitchFamily="34" charset="-34"/>
              </a:rPr>
              <a:t>ผลลัพธ์</a:t>
            </a:r>
            <a:endParaRPr lang="th-TH" sz="14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40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1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คำอธิบาย</a:t>
            </a:r>
            <a:r>
              <a:rPr lang="th-TH" sz="1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ตัวบ่งชี้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6000" dirty="0" smtClean="0">
                <a:latin typeface="Angsana New" pitchFamily="18" charset="-34"/>
                <a:cs typeface="Angsana New" pitchFamily="18" charset="-34"/>
              </a:rPr>
              <a:t>กรอบ</a:t>
            </a:r>
            <a:r>
              <a:rPr lang="th-TH" sz="16000" dirty="0">
                <a:latin typeface="Angsana New" pitchFamily="18" charset="-34"/>
                <a:cs typeface="Angsana New" pitchFamily="18" charset="-34"/>
              </a:rPr>
              <a:t>มาตรฐานคุณวุฒิระดับอุดมศึกษา</a:t>
            </a:r>
            <a:r>
              <a:rPr lang="th-TH" sz="16000" dirty="0" smtClean="0">
                <a:latin typeface="Angsana New" pitchFamily="18" charset="-34"/>
                <a:cs typeface="Angsana New" pitchFamily="18" charset="-34"/>
              </a:rPr>
              <a:t>แห่งชาติได้</a:t>
            </a:r>
            <a:r>
              <a:rPr lang="th-TH" sz="16000" dirty="0">
                <a:latin typeface="Angsana New" pitchFamily="18" charset="-34"/>
                <a:cs typeface="Angsana New" pitchFamily="18" charset="-34"/>
              </a:rPr>
              <a:t>มีการกำหนดคุณลักษณะบัณฑิตที่พึงประสงค์ตามที่หลักสูตรกำหนดไว้ใน </a:t>
            </a:r>
            <a:r>
              <a:rPr lang="th-TH" sz="16000" dirty="0" err="1">
                <a:latin typeface="Angsana New" pitchFamily="18" charset="-34"/>
                <a:cs typeface="Angsana New" pitchFamily="18" charset="-34"/>
              </a:rPr>
              <a:t>มคอ</a:t>
            </a:r>
            <a:r>
              <a:rPr lang="th-TH" sz="16000" dirty="0">
                <a:latin typeface="Angsana New" pitchFamily="18" charset="-34"/>
                <a:cs typeface="Angsana New" pitchFamily="18" charset="-34"/>
              </a:rPr>
              <a:t>.</a:t>
            </a:r>
            <a:r>
              <a:rPr lang="en-US" sz="16000" dirty="0">
                <a:latin typeface="Angsana New" pitchFamily="18" charset="-34"/>
                <a:cs typeface="Angsana New" pitchFamily="18" charset="-34"/>
              </a:rPr>
              <a:t>2 </a:t>
            </a:r>
            <a:r>
              <a:rPr lang="th-TH" sz="16000" dirty="0">
                <a:latin typeface="Angsana New" pitchFamily="18" charset="-34"/>
                <a:cs typeface="Angsana New" pitchFamily="18" charset="-34"/>
              </a:rPr>
              <a:t>ซึ่งครอบคลุมผลการเรียนรู้อย่างน้อย </a:t>
            </a:r>
            <a:r>
              <a:rPr lang="en-US" sz="16000" dirty="0" smtClean="0">
                <a:latin typeface="Angsana New" pitchFamily="18" charset="-34"/>
                <a:cs typeface="Angsana New" pitchFamily="18" charset="-34"/>
              </a:rPr>
              <a:t>5 </a:t>
            </a:r>
            <a:r>
              <a:rPr lang="th-TH" sz="16000" dirty="0">
                <a:latin typeface="Angsana New" pitchFamily="18" charset="-34"/>
                <a:cs typeface="Angsana New" pitchFamily="18" charset="-34"/>
              </a:rPr>
              <a:t>ด้านคือ</a:t>
            </a:r>
            <a:r>
              <a:rPr lang="en-US" sz="16000" dirty="0">
                <a:latin typeface="Angsana New" pitchFamily="18" charset="-34"/>
                <a:cs typeface="Angsana New" pitchFamily="18" charset="-34"/>
              </a:rPr>
              <a:t> 1) </a:t>
            </a:r>
            <a:r>
              <a:rPr lang="th-TH" sz="16000" dirty="0">
                <a:latin typeface="Angsana New" pitchFamily="18" charset="-34"/>
                <a:cs typeface="Angsana New" pitchFamily="18" charset="-34"/>
              </a:rPr>
              <a:t>ด้านคุณธรรมจริยธรรม</a:t>
            </a:r>
            <a:r>
              <a:rPr lang="en-US" sz="16000" dirty="0">
                <a:latin typeface="Angsana New" pitchFamily="18" charset="-34"/>
                <a:cs typeface="Angsana New" pitchFamily="18" charset="-34"/>
              </a:rPr>
              <a:t> 2) </a:t>
            </a:r>
            <a:r>
              <a:rPr lang="th-TH" sz="16000" dirty="0">
                <a:latin typeface="Angsana New" pitchFamily="18" charset="-34"/>
                <a:cs typeface="Angsana New" pitchFamily="18" charset="-34"/>
              </a:rPr>
              <a:t>ด้านความรู้</a:t>
            </a:r>
            <a:r>
              <a:rPr lang="en-US" sz="16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6000" dirty="0" smtClean="0">
                <a:latin typeface="Angsana New" pitchFamily="18" charset="-34"/>
                <a:cs typeface="Angsana New" pitchFamily="18" charset="-34"/>
              </a:rPr>
              <a:t> 3</a:t>
            </a:r>
            <a:r>
              <a:rPr lang="en-US" sz="16000" dirty="0">
                <a:latin typeface="Angsana New" pitchFamily="18" charset="-34"/>
                <a:cs typeface="Angsana New" pitchFamily="18" charset="-34"/>
              </a:rPr>
              <a:t>) </a:t>
            </a:r>
            <a:r>
              <a:rPr lang="th-TH" sz="16000" dirty="0">
                <a:latin typeface="Angsana New" pitchFamily="18" charset="-34"/>
                <a:cs typeface="Angsana New" pitchFamily="18" charset="-34"/>
              </a:rPr>
              <a:t>ด้านทักษะทางปัญญา</a:t>
            </a:r>
            <a:r>
              <a:rPr lang="en-US" sz="16000" dirty="0">
                <a:latin typeface="Angsana New" pitchFamily="18" charset="-34"/>
                <a:cs typeface="Angsana New" pitchFamily="18" charset="-34"/>
              </a:rPr>
              <a:t> 4) </a:t>
            </a:r>
            <a:r>
              <a:rPr lang="th-TH" sz="16000" dirty="0">
                <a:latin typeface="Angsana New" pitchFamily="18" charset="-34"/>
                <a:cs typeface="Angsana New" pitchFamily="18" charset="-34"/>
              </a:rPr>
              <a:t>ด้านทักษะความสัมพันธ์ระหว่างบุคคล</a:t>
            </a:r>
            <a:r>
              <a:rPr lang="th-TH" sz="16000" dirty="0" smtClean="0">
                <a:latin typeface="Angsana New" pitchFamily="18" charset="-34"/>
                <a:cs typeface="Angsana New" pitchFamily="18" charset="-34"/>
              </a:rPr>
              <a:t>และความรับผิดชอบ และ</a:t>
            </a:r>
            <a:r>
              <a:rPr lang="en-US" sz="160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6000" dirty="0">
                <a:latin typeface="Angsana New" pitchFamily="18" charset="-34"/>
                <a:cs typeface="Angsana New" pitchFamily="18" charset="-34"/>
              </a:rPr>
              <a:t>5) </a:t>
            </a:r>
            <a:r>
              <a:rPr lang="th-TH" sz="16000" dirty="0">
                <a:latin typeface="Angsana New" pitchFamily="18" charset="-34"/>
                <a:cs typeface="Angsana New" pitchFamily="18" charset="-34"/>
              </a:rPr>
              <a:t>ด้านทักษะการวิเคราะห์เชิงตัวเลข การสื่อสาร และการใช้เทคโนโลยีสารสนเทศ </a:t>
            </a:r>
            <a:r>
              <a:rPr lang="th-TH" sz="16000" b="1" u="sng" dirty="0">
                <a:latin typeface="Angsana New" pitchFamily="18" charset="-34"/>
                <a:cs typeface="Angsana New" pitchFamily="18" charset="-34"/>
              </a:rPr>
              <a:t>ตัวบ่งชี้นี้จะ</a:t>
            </a:r>
            <a:r>
              <a:rPr lang="th-TH" sz="16000" b="1" u="sng" dirty="0" smtClean="0">
                <a:latin typeface="Angsana New" pitchFamily="18" charset="-34"/>
                <a:cs typeface="Angsana New" pitchFamily="18" charset="-34"/>
              </a:rPr>
              <a:t>เป็นการ</a:t>
            </a:r>
            <a:r>
              <a:rPr lang="th-TH" sz="16000" b="1" u="sng" dirty="0">
                <a:latin typeface="Angsana New" pitchFamily="18" charset="-34"/>
                <a:cs typeface="Angsana New" pitchFamily="18" charset="-34"/>
              </a:rPr>
              <a:t>ประเมินคุณภาพบัณฑิตในมุมมองของผู้ใช้บัณฑิต </a:t>
            </a:r>
            <a:endParaRPr lang="en-US" sz="16000" b="1" u="sng" dirty="0">
              <a:latin typeface="Angsana New" pitchFamily="18" charset="-34"/>
              <a:cs typeface="Angsana New" pitchFamily="18" charset="-34"/>
            </a:endParaRPr>
          </a:p>
          <a:p>
            <a:pPr marL="0" indent="0">
              <a:buNone/>
            </a:pPr>
            <a:endParaRPr lang="th-TH" sz="16000" b="1" dirty="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53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350490" y="188640"/>
                <a:ext cx="9205023" cy="6336704"/>
              </a:xfrm>
            </p:spPr>
            <p:txBody>
              <a:bodyPr>
                <a:normAutofit fontScale="47500" lnSpcReduction="20000"/>
              </a:bodyPr>
              <a:lstStyle/>
              <a:p>
                <a:pPr marL="0" indent="0">
                  <a:buNone/>
                </a:pPr>
                <a:endParaRPr lang="th-TH" sz="4000" b="1" dirty="0" smtClean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r>
                  <a:rPr lang="th-TH" sz="80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rdia New" pitchFamily="34" charset="-34"/>
                    <a:cs typeface="Cordia New" pitchFamily="34" charset="-34"/>
                  </a:rPr>
                  <a:t>เกณฑ์</a:t>
                </a:r>
                <a:r>
                  <a:rPr lang="th-TH" sz="8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rdia New" pitchFamily="34" charset="-34"/>
                    <a:cs typeface="Cordia New" pitchFamily="34" charset="-34"/>
                  </a:rPr>
                  <a:t>การประเมิน</a:t>
                </a:r>
              </a:p>
              <a:p>
                <a:pPr marL="0" indent="0">
                  <a:buNone/>
                </a:pPr>
                <a:r>
                  <a:rPr lang="th-TH" sz="8000" dirty="0">
                    <a:latin typeface="Cordia New" pitchFamily="34" charset="-34"/>
                    <a:cs typeface="Cordia New" pitchFamily="34" charset="-34"/>
                  </a:rPr>
                  <a:t>	ใช้ค่าเฉลี่ยของคะแนนประเมินบัณฑิต (คะแนนเต็ม </a:t>
                </a:r>
                <a:r>
                  <a:rPr lang="en-US" sz="8000" dirty="0">
                    <a:latin typeface="Cordia New" pitchFamily="34" charset="-34"/>
                    <a:cs typeface="Cordia New" pitchFamily="34" charset="-34"/>
                  </a:rPr>
                  <a:t>5</a:t>
                </a:r>
                <a:r>
                  <a:rPr lang="th-TH" sz="8000" dirty="0">
                    <a:latin typeface="Cordia New" pitchFamily="34" charset="-34"/>
                    <a:cs typeface="Cordia New" pitchFamily="34" charset="-34"/>
                  </a:rPr>
                  <a:t>)</a:t>
                </a:r>
                <a:endParaRPr lang="en-US" sz="8000" dirty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endParaRPr lang="en-US" sz="4000" b="1" dirty="0" smtClean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r>
                  <a:rPr lang="th-TH" sz="80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rdia New" pitchFamily="34" charset="-34"/>
                    <a:cs typeface="Cordia New" pitchFamily="34" charset="-34"/>
                  </a:rPr>
                  <a:t>สูตรการคำนวณ</a:t>
                </a:r>
                <a:endParaRPr lang="en-US" sz="8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r>
                  <a:rPr lang="th-TH" sz="8000" dirty="0" smtClean="0">
                    <a:solidFill>
                      <a:srgbClr val="002060"/>
                    </a:solidFill>
                    <a:latin typeface="Cordia New" pitchFamily="34" charset="-34"/>
                    <a:cs typeface="Cordia New" pitchFamily="34" charset="-34"/>
                  </a:rPr>
                  <a:t>                 คะแนนที่ได้ </a:t>
                </a:r>
                <a:r>
                  <a:rPr lang="en-US" sz="8000" dirty="0" smtClean="0">
                    <a:solidFill>
                      <a:srgbClr val="002060"/>
                    </a:solidFill>
                    <a:latin typeface="Cordia New" pitchFamily="34" charset="-34"/>
                    <a:cs typeface="Cordia New" pitchFamily="34" charset="-34"/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80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eqArr>
                          <m:eqArrPr>
                            <m:ctrlPr>
                              <a:rPr lang="th-TH" sz="8000" b="0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th-TH" sz="8000" b="0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ผลรวมของค่าคะแนนที่ได้</m:t>
                            </m:r>
                          </m:e>
                          <m:e>
                            <m:r>
                              <a:rPr lang="th-TH" sz="8000" b="0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จากการประเมินบัณฑิต</m:t>
                            </m:r>
                          </m:e>
                        </m:eqArr>
                      </m:num>
                      <m:den>
                        <m:r>
                          <a:rPr lang="th-TH" sz="80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จำนวนบัณฑิตที่ได้รับการประเมินทั้งหมด</m:t>
                        </m:r>
                      </m:den>
                    </m:f>
                  </m:oMath>
                </a14:m>
                <a:r>
                  <a:rPr lang="en-US" sz="8000" dirty="0">
                    <a:latin typeface="Cordia New" pitchFamily="34" charset="-34"/>
                    <a:cs typeface="Cordia New" pitchFamily="34" charset="-34"/>
                  </a:rPr>
                  <a:t/>
                </a:r>
                <a:br>
                  <a:rPr lang="en-US" sz="8000" dirty="0">
                    <a:latin typeface="Cordia New" pitchFamily="34" charset="-34"/>
                    <a:cs typeface="Cordia New" pitchFamily="34" charset="-34"/>
                  </a:rPr>
                </a:br>
                <a:endParaRPr lang="th-TH" sz="8000" dirty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r>
                  <a:rPr lang="th-TH" sz="80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rdia New" pitchFamily="34" charset="-34"/>
                    <a:cs typeface="Cordia New" pitchFamily="34" charset="-34"/>
                  </a:rPr>
                  <a:t>ข้อมูล</a:t>
                </a:r>
                <a:r>
                  <a:rPr lang="th-TH" sz="8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rdia New" pitchFamily="34" charset="-34"/>
                    <a:cs typeface="Cordia New" pitchFamily="34" charset="-34"/>
                  </a:rPr>
                  <a:t>ประกอบ</a:t>
                </a:r>
                <a:endParaRPr lang="en-US" sz="8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r>
                  <a:rPr lang="th-TH" sz="8000" b="1" dirty="0" smtClean="0">
                    <a:solidFill>
                      <a:srgbClr val="002060"/>
                    </a:solidFill>
                    <a:latin typeface="Cordia New" pitchFamily="34" charset="-34"/>
                    <a:cs typeface="Cordia New" pitchFamily="34" charset="-34"/>
                  </a:rPr>
                  <a:t>จำนวน</a:t>
                </a:r>
                <a:r>
                  <a:rPr lang="th-TH" sz="8000" b="1" dirty="0">
                    <a:solidFill>
                      <a:srgbClr val="002060"/>
                    </a:solidFill>
                    <a:latin typeface="Cordia New" pitchFamily="34" charset="-34"/>
                    <a:cs typeface="Cordia New" pitchFamily="34" charset="-34"/>
                  </a:rPr>
                  <a:t>บัณฑิตที่รับการประเมินจากผู้ใช้บัณฑิตจะต้องไม่น้อย</a:t>
                </a:r>
                <a:r>
                  <a:rPr lang="th-TH" sz="8000" b="1" dirty="0" smtClean="0">
                    <a:solidFill>
                      <a:srgbClr val="002060"/>
                    </a:solidFill>
                    <a:latin typeface="Cordia New" pitchFamily="34" charset="-34"/>
                    <a:cs typeface="Cordia New" pitchFamily="34" charset="-34"/>
                  </a:rPr>
                  <a:t>กว่าร้อย</a:t>
                </a:r>
                <a:r>
                  <a:rPr lang="th-TH" sz="8000" b="1" dirty="0">
                    <a:solidFill>
                      <a:srgbClr val="002060"/>
                    </a:solidFill>
                    <a:latin typeface="Cordia New" pitchFamily="34" charset="-34"/>
                    <a:cs typeface="Cordia New" pitchFamily="34" charset="-34"/>
                  </a:rPr>
                  <a:t>ละ </a:t>
                </a:r>
                <a:r>
                  <a:rPr lang="en-US" sz="8000" b="1" dirty="0">
                    <a:solidFill>
                      <a:srgbClr val="002060"/>
                    </a:solidFill>
                    <a:latin typeface="Cordia New" pitchFamily="34" charset="-34"/>
                    <a:cs typeface="Cordia New" pitchFamily="34" charset="-34"/>
                  </a:rPr>
                  <a:t>20 </a:t>
                </a:r>
                <a:r>
                  <a:rPr lang="th-TH" sz="8000" b="1" dirty="0">
                    <a:solidFill>
                      <a:srgbClr val="002060"/>
                    </a:solidFill>
                    <a:latin typeface="Cordia New" pitchFamily="34" charset="-34"/>
                    <a:cs typeface="Cordia New" pitchFamily="34" charset="-34"/>
                  </a:rPr>
                  <a:t>ของจำนวนบัณฑิตที่สำเร็จการศึกษา</a:t>
                </a:r>
                <a:endParaRPr lang="en-US" sz="8000" b="1" dirty="0">
                  <a:solidFill>
                    <a:srgbClr val="002060"/>
                  </a:solidFill>
                  <a:latin typeface="Cordia New" pitchFamily="34" charset="-34"/>
                  <a:cs typeface="Cordia New" pitchFamily="34" charset="-34"/>
                </a:endParaRPr>
              </a:p>
              <a:p>
                <a:endParaRPr lang="th-TH" sz="8000" dirty="0">
                  <a:latin typeface="Cordia New" pitchFamily="34" charset="-34"/>
                  <a:cs typeface="Cordia New" pitchFamily="34" charset="-34"/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0490" y="188640"/>
                <a:ext cx="9205023" cy="6336704"/>
              </a:xfrm>
              <a:blipFill rotWithShape="1">
                <a:blip r:embed="rId2"/>
                <a:stretch>
                  <a:fillRect l="-218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98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28464" y="404664"/>
            <a:ext cx="9595066" cy="6264696"/>
          </a:xfrm>
        </p:spPr>
        <p:txBody>
          <a:bodyPr>
            <a:normAutofit fontScale="25000" lnSpcReduction="20000"/>
          </a:bodyPr>
          <a:lstStyle/>
          <a:p>
            <a:pPr marL="0" indent="0" defTabSz="498475">
              <a:buNone/>
              <a:tabLst>
                <a:tab pos="2244725" algn="l"/>
              </a:tabLst>
            </a:pP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ตัวบ่งชี้ที่ </a:t>
            </a:r>
            <a:r>
              <a:rPr lang="en-US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2.2 </a:t>
            </a: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	(</a:t>
            </a:r>
            <a:r>
              <a:rPr lang="th-TH" sz="1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ปริญญาตรี</a:t>
            </a: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)  ร้อย</a:t>
            </a:r>
            <a:r>
              <a:rPr lang="th-TH" sz="1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ละของบัณฑิตปริญญา</a:t>
            </a: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ตรี	</a:t>
            </a:r>
            <a:r>
              <a:rPr lang="th-TH" sz="160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	ที่</a:t>
            </a: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ได้งาน</a:t>
            </a:r>
            <a:r>
              <a:rPr lang="th-TH" sz="1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ทำหรือประกอบอาชีพ</a:t>
            </a: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อิสระภายใน </a:t>
            </a:r>
            <a:r>
              <a:rPr lang="en-US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1</a:t>
            </a: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1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ปี </a:t>
            </a:r>
            <a:endParaRPr lang="th-TH" sz="16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th-TH" sz="4800" b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th-TH" sz="1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คำอธิบาย</a:t>
            </a:r>
            <a:r>
              <a:rPr lang="th-TH" sz="1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ตัวบ่งชี้</a:t>
            </a:r>
            <a:r>
              <a:rPr lang="en-US" sz="12800" dirty="0">
                <a:latin typeface="Cordia New" pitchFamily="34" charset="-34"/>
                <a:cs typeface="Cordia New" pitchFamily="34" charset="-34"/>
              </a:rPr>
              <a:t>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>บัณฑิต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ปริญญาตรีที่สำเร็จศึกษาในหลักสูตรภาคปกติ ภาคพิเศษ และภาคนอกเวลาในสาขานั้นๆที่ได้งานทำหรือมีกิจการของตนเองที่มีรายได้ประจำภายในระยะเวลา</a:t>
            </a:r>
            <a:r>
              <a:rPr lang="en-US" sz="12800" dirty="0">
                <a:latin typeface="Cordia New" pitchFamily="34" charset="-34"/>
                <a:cs typeface="Cordia New" pitchFamily="34" charset="-34"/>
              </a:rPr>
              <a:t> 1 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ปีนับจากวันที่สำเร็จการศึกษาเมื่อเทียบกับบัณฑิตที่สำเร็จการศึกษาในปีการศึกษานั้น </a:t>
            </a:r>
            <a:endParaRPr lang="th-TH" sz="12800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>การ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นับการมีงานทำนับกรณีการทำงานสุจริตทุกประเภทที่สามารถสร้างรายได้เข้ามาเป็นประจำเพื่อเลี้ยงชีพตนเองได้ </a:t>
            </a:r>
            <a:r>
              <a:rPr lang="th-TH" sz="12800" b="1" dirty="0">
                <a:latin typeface="Cordia New" pitchFamily="34" charset="-34"/>
                <a:cs typeface="Cordia New" pitchFamily="34" charset="-34"/>
              </a:rPr>
              <a:t>การคำนวณร้อยละของผู้มีงานทำของผู้สำเร็จการศึกษาที่ลงทะเบียนเรียนในภาคพิเศษหรือภาคนอกเวลาให้คำนวณ</a:t>
            </a:r>
            <a:r>
              <a:rPr lang="th-TH" sz="12800" b="1" dirty="0" smtClean="0">
                <a:latin typeface="Cordia New" pitchFamily="34" charset="-34"/>
                <a:cs typeface="Cordia New" pitchFamily="34" charset="-34"/>
              </a:rPr>
              <a:t>เฉพาะ</a:t>
            </a:r>
            <a:br>
              <a:rPr lang="th-TH" sz="12800" b="1" dirty="0" smtClean="0">
                <a:latin typeface="Cordia New" pitchFamily="34" charset="-34"/>
                <a:cs typeface="Cordia New" pitchFamily="34" charset="-34"/>
              </a:rPr>
            </a:br>
            <a:r>
              <a:rPr lang="th-TH" sz="12800" b="1" dirty="0" smtClean="0">
                <a:latin typeface="Cordia New" pitchFamily="34" charset="-34"/>
                <a:cs typeface="Cordia New" pitchFamily="34" charset="-34"/>
              </a:rPr>
              <a:t>ผู้</a:t>
            </a:r>
            <a:r>
              <a:rPr lang="th-TH" sz="12800" b="1" dirty="0">
                <a:latin typeface="Cordia New" pitchFamily="34" charset="-34"/>
                <a:cs typeface="Cordia New" pitchFamily="34" charset="-34"/>
              </a:rPr>
              <a:t>ที่เปลี่ยนงานใหม่หลังสำเร็จการศึกษาเท่านั้น</a:t>
            </a:r>
            <a:r>
              <a:rPr lang="th-TH" sz="12800" b="1" dirty="0" smtClean="0">
                <a:latin typeface="Cordia New" pitchFamily="34" charset="-34"/>
                <a:cs typeface="Cordia New" pitchFamily="34" charset="-34"/>
              </a:rPr>
              <a:t> </a:t>
            </a:r>
            <a:endParaRPr lang="en-US" sz="12800" b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th-TH" sz="4800" b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th-TH" sz="9600" b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sz="80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US" sz="8000" dirty="0">
                <a:latin typeface="Cordia New" pitchFamily="34" charset="-34"/>
                <a:cs typeface="Cordia New" pitchFamily="34" charset="-34"/>
              </a:rPr>
              <a:t>   </a:t>
            </a:r>
          </a:p>
          <a:p>
            <a:pPr marL="0" indent="0">
              <a:buNone/>
            </a:pPr>
            <a:r>
              <a:rPr lang="en-US" sz="8000" dirty="0">
                <a:latin typeface="Cordia New" pitchFamily="34" charset="-34"/>
                <a:cs typeface="Cordia New" pitchFamily="34" charset="-34"/>
              </a:rPr>
              <a:t> </a:t>
            </a:r>
          </a:p>
          <a:p>
            <a:pPr marL="0" indent="0">
              <a:buNone/>
            </a:pPr>
            <a:r>
              <a:rPr lang="th-TH" sz="8000" dirty="0">
                <a:latin typeface="Cordia New" pitchFamily="34" charset="-34"/>
                <a:cs typeface="Cordia New" pitchFamily="34" charset="-34"/>
              </a:rPr>
              <a:t> </a:t>
            </a:r>
            <a:endParaRPr lang="en-US" sz="80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US" sz="8000" dirty="0">
                <a:latin typeface="Cordia New" pitchFamily="34" charset="-34"/>
                <a:cs typeface="Cordia New" pitchFamily="34" charset="-34"/>
              </a:rPr>
              <a:t> </a:t>
            </a:r>
          </a:p>
          <a:p>
            <a:pPr marL="0" indent="0">
              <a:buNone/>
            </a:pPr>
            <a:r>
              <a:rPr lang="en-US" sz="8000" dirty="0">
                <a:latin typeface="Cordia New" pitchFamily="34" charset="-34"/>
                <a:cs typeface="Cordia New" pitchFamily="34" charset="-34"/>
              </a:rPr>
              <a:t/>
            </a:r>
            <a:br>
              <a:rPr lang="en-US" sz="8000" dirty="0">
                <a:latin typeface="Cordia New" pitchFamily="34" charset="-34"/>
                <a:cs typeface="Cordia New" pitchFamily="34" charset="-34"/>
              </a:rPr>
            </a:br>
            <a:endParaRPr lang="th-TH" sz="80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31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128464" y="116632"/>
                <a:ext cx="9595066" cy="6741368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buNone/>
                </a:pPr>
                <a:endParaRPr lang="th-TH" sz="4800" b="1" dirty="0" smtClean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r>
                  <a:rPr lang="th-TH" sz="160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rdia New" pitchFamily="34" charset="-34"/>
                    <a:cs typeface="Cordia New" pitchFamily="34" charset="-34"/>
                  </a:rPr>
                  <a:t>เกณฑ์</a:t>
                </a:r>
                <a:r>
                  <a:rPr lang="th-TH" sz="16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rdia New" pitchFamily="34" charset="-34"/>
                    <a:cs typeface="Cordia New" pitchFamily="34" charset="-34"/>
                  </a:rPr>
                  <a:t>การประเมิน</a:t>
                </a:r>
                <a:r>
                  <a:rPr lang="en-US" sz="16000" b="1" dirty="0">
                    <a:latin typeface="Cordia New" pitchFamily="34" charset="-34"/>
                    <a:cs typeface="Cordia New" pitchFamily="34" charset="-34"/>
                  </a:rPr>
                  <a:t>	</a:t>
                </a:r>
              </a:p>
              <a:p>
                <a:pPr marL="0" indent="0">
                  <a:buNone/>
                </a:pPr>
                <a:endParaRPr lang="th-TH" sz="6400" b="1" dirty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r>
                  <a:rPr lang="th-TH" sz="16000" b="1" dirty="0" smtClean="0">
                    <a:latin typeface="Cordia New" pitchFamily="34" charset="-34"/>
                    <a:cs typeface="Cordia New" pitchFamily="34" charset="-34"/>
                  </a:rPr>
                  <a:t>โดย</a:t>
                </a:r>
                <a:r>
                  <a:rPr lang="th-TH" sz="16000" b="1" dirty="0">
                    <a:latin typeface="Cordia New" pitchFamily="34" charset="-34"/>
                    <a:cs typeface="Cordia New" pitchFamily="34" charset="-34"/>
                  </a:rPr>
                  <a:t>การแปลงค่าร้อยละของบัณฑิตปริญญาตรีที่ได้งานทำหรือประกอบอาชีพอิสระภายใน </a:t>
                </a:r>
                <a:r>
                  <a:rPr lang="en-US" sz="16000" b="1" dirty="0">
                    <a:latin typeface="Cordia New" pitchFamily="34" charset="-34"/>
                    <a:cs typeface="Cordia New" pitchFamily="34" charset="-34"/>
                  </a:rPr>
                  <a:t>1</a:t>
                </a:r>
                <a:r>
                  <a:rPr lang="th-TH" sz="16000" b="1" dirty="0">
                    <a:latin typeface="Cordia New" pitchFamily="34" charset="-34"/>
                    <a:cs typeface="Cordia New" pitchFamily="34" charset="-34"/>
                  </a:rPr>
                  <a:t> ปีเป็นคะแนนระหว่าง </a:t>
                </a:r>
                <a:r>
                  <a:rPr lang="en-US" sz="16000" b="1" dirty="0">
                    <a:latin typeface="Cordia New" pitchFamily="34" charset="-34"/>
                    <a:cs typeface="Cordia New" pitchFamily="34" charset="-34"/>
                  </a:rPr>
                  <a:t>0 – 5 </a:t>
                </a:r>
                <a:r>
                  <a:rPr lang="th-TH" sz="16000" b="1" dirty="0">
                    <a:latin typeface="Cordia New" pitchFamily="34" charset="-34"/>
                    <a:cs typeface="Cordia New" pitchFamily="34" charset="-34"/>
                  </a:rPr>
                  <a:t>กำหนดให้เป็นคะแนนเต็ม 5 </a:t>
                </a:r>
                <a:r>
                  <a:rPr lang="en-US" sz="16000" b="1" dirty="0">
                    <a:latin typeface="Cordia New" pitchFamily="34" charset="-34"/>
                    <a:cs typeface="Cordia New" pitchFamily="34" charset="-34"/>
                  </a:rPr>
                  <a:t> = </a:t>
                </a:r>
                <a:r>
                  <a:rPr lang="th-TH" sz="16000" b="1" dirty="0">
                    <a:latin typeface="Cordia New" pitchFamily="34" charset="-34"/>
                    <a:cs typeface="Cordia New" pitchFamily="34" charset="-34"/>
                  </a:rPr>
                  <a:t>ร้อยละ</a:t>
                </a:r>
                <a:r>
                  <a:rPr lang="en-US" sz="16000" b="1" dirty="0">
                    <a:latin typeface="Cordia New" pitchFamily="34" charset="-34"/>
                    <a:cs typeface="Cordia New" pitchFamily="34" charset="-34"/>
                  </a:rPr>
                  <a:t> </a:t>
                </a:r>
                <a:r>
                  <a:rPr lang="en-US" sz="16000" b="1" dirty="0" smtClean="0">
                    <a:latin typeface="Cordia New" pitchFamily="34" charset="-34"/>
                    <a:cs typeface="Cordia New" pitchFamily="34" charset="-34"/>
                  </a:rPr>
                  <a:t>100</a:t>
                </a:r>
              </a:p>
              <a:p>
                <a:pPr marL="0" indent="0">
                  <a:buNone/>
                </a:pPr>
                <a:endParaRPr lang="th-TH" sz="9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th-TH" sz="12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สูตร</a:t>
                </a:r>
                <a:r>
                  <a:rPr lang="th-TH" sz="128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การคำนวณ</a:t>
                </a:r>
              </a:p>
              <a:p>
                <a:pPr marL="0" indent="0">
                  <a:buNone/>
                </a:pPr>
                <a:endParaRPr lang="th-TH" sz="9600" dirty="0" smtClean="0"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th-TH" sz="11200" b="1" dirty="0" smtClean="0">
                    <a:latin typeface="DilleniaUPC" pitchFamily="18" charset="-34"/>
                    <a:cs typeface="DilleniaUPC" pitchFamily="18" charset="-34"/>
                  </a:rPr>
                  <a:t>1</a:t>
                </a:r>
                <a:r>
                  <a:rPr lang="th-TH" sz="11200" b="1" dirty="0">
                    <a:latin typeface="DilleniaUPC" pitchFamily="18" charset="-34"/>
                    <a:cs typeface="DilleniaUPC" pitchFamily="18" charset="-34"/>
                  </a:rPr>
                  <a:t>. คำนวณค่าร้อยละของบัณฑิตปริญญาตรีที่ได้งานทำหรือประกอบอาชีพ</a:t>
                </a:r>
                <a:r>
                  <a:rPr lang="th-TH" sz="11200" b="1" dirty="0" smtClean="0">
                    <a:latin typeface="DilleniaUPC" pitchFamily="18" charset="-34"/>
                    <a:cs typeface="DilleniaUPC" pitchFamily="18" charset="-34"/>
                  </a:rPr>
                  <a:t>อิสระภายใน </a:t>
                </a:r>
                <a:r>
                  <a:rPr lang="en-US" sz="11200" b="1" dirty="0">
                    <a:latin typeface="DilleniaUPC" pitchFamily="18" charset="-34"/>
                    <a:cs typeface="DilleniaUPC" pitchFamily="18" charset="-34"/>
                  </a:rPr>
                  <a:t>1</a:t>
                </a:r>
                <a:r>
                  <a:rPr lang="th-TH" sz="11200" b="1" dirty="0">
                    <a:latin typeface="DilleniaUPC" pitchFamily="18" charset="-34"/>
                    <a:cs typeface="DilleniaUPC" pitchFamily="18" charset="-34"/>
                  </a:rPr>
                  <a:t> ปี ตามสูตร</a:t>
                </a:r>
              </a:p>
              <a:p>
                <a:pPr marL="0" indent="0">
                  <a:buNone/>
                </a:pPr>
                <a:endParaRPr lang="en-US" sz="11200" dirty="0"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th-TH" sz="11200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th-TH" sz="11200">
                              <a:solidFill>
                                <a:srgbClr val="002060"/>
                              </a:solidFill>
                              <a:latin typeface="DilleniaUPC" pitchFamily="18" charset="-34"/>
                              <a:cs typeface="DilleniaUPC" pitchFamily="18" charset="-34"/>
                            </a:rPr>
                            <m:t>จำนวนบัณฑิตปริญญาตรีที่ได้งานทำหรือประกอบอาชีพอิสระภายใน </m:t>
                          </m:r>
                          <m:r>
                            <m:rPr>
                              <m:nor/>
                            </m:rPr>
                            <a:rPr lang="th-TH" sz="11200">
                              <a:solidFill>
                                <a:srgbClr val="002060"/>
                              </a:solidFill>
                              <a:latin typeface="DilleniaUPC" pitchFamily="18" charset="-34"/>
                              <a:cs typeface="DilleniaUPC" pitchFamily="18" charset="-34"/>
                            </a:rPr>
                            <m:t>1 </m:t>
                          </m:r>
                          <m:r>
                            <m:rPr>
                              <m:nor/>
                            </m:rPr>
                            <a:rPr lang="th-TH" sz="11200">
                              <a:solidFill>
                                <a:srgbClr val="002060"/>
                              </a:solidFill>
                              <a:latin typeface="DilleniaUPC" pitchFamily="18" charset="-34"/>
                              <a:cs typeface="DilleniaUPC" pitchFamily="18" charset="-34"/>
                            </a:rPr>
                            <m:t>ปี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th-TH" sz="11200">
                              <a:solidFill>
                                <a:srgbClr val="002060"/>
                              </a:solidFill>
                              <a:latin typeface="DilleniaUPC" pitchFamily="18" charset="-34"/>
                              <a:cs typeface="DilleniaUPC" pitchFamily="18" charset="-34"/>
                            </a:rPr>
                            <m:t>จำนวนบัณฑิตที่ตอบแบบสำรวจทั้งหมด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11200">
                          <a:solidFill>
                            <a:srgbClr val="002060"/>
                          </a:solidFill>
                          <a:latin typeface="Cambria Math"/>
                        </a:rPr>
                        <m:t>x</m:t>
                      </m:r>
                      <m:r>
                        <a:rPr lang="en-US" sz="11200">
                          <a:solidFill>
                            <a:srgbClr val="002060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11200">
                          <a:solidFill>
                            <a:srgbClr val="002060"/>
                          </a:solidFill>
                          <a:latin typeface="Cambria Math"/>
                        </a:rPr>
                        <m:t>100</m:t>
                      </m:r>
                    </m:oMath>
                  </m:oMathPara>
                </a14:m>
                <a:endParaRPr lang="th-TH" sz="11200" dirty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endParaRPr lang="th-TH" sz="9600" dirty="0"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th-TH" sz="11200" b="1" dirty="0" smtClean="0">
                    <a:solidFill>
                      <a:srgbClr val="FF0000"/>
                    </a:solidFill>
                    <a:latin typeface="TH SarabunPSK" pitchFamily="34" charset="-34"/>
                  </a:rPr>
                  <a:t>การ</a:t>
                </a:r>
                <a:r>
                  <a:rPr lang="th-TH" sz="11200" b="1" dirty="0">
                    <a:solidFill>
                      <a:srgbClr val="FF0000"/>
                    </a:solidFill>
                    <a:latin typeface="TH SarabunPSK" pitchFamily="34" charset="-34"/>
                  </a:rPr>
                  <a:t>คำนวณค่าร้อยละนี้ ไม่นำบัณฑิตที่ศึกษาต่อ เกณฑ์ทหาร อุปสมบท และบัณฑิตที่มีงานทำแล้วแต่ไม่ได้เปลี่ยนงานมาพิจารณา</a:t>
                </a:r>
                <a:endParaRPr lang="en-US" sz="11200" b="1" dirty="0">
                  <a:solidFill>
                    <a:srgbClr val="FF0000"/>
                  </a:solidFill>
                  <a:latin typeface="TH SarabunPSK" pitchFamily="34" charset="-34"/>
                </a:endParaRPr>
              </a:p>
              <a:p>
                <a:pPr marL="0" indent="0">
                  <a:buNone/>
                </a:pPr>
                <a:endParaRPr lang="en-US" sz="16000" b="1" dirty="0" smtClean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endParaRPr lang="th-TH" sz="9600" b="1" dirty="0" smtClean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endParaRPr lang="en-US" sz="8000" dirty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r>
                  <a:rPr lang="en-US" sz="8000" dirty="0">
                    <a:latin typeface="Cordia New" pitchFamily="34" charset="-34"/>
                    <a:cs typeface="Cordia New" pitchFamily="34" charset="-34"/>
                  </a:rPr>
                  <a:t>   </a:t>
                </a:r>
              </a:p>
              <a:p>
                <a:pPr marL="0" indent="0">
                  <a:buNone/>
                </a:pPr>
                <a:r>
                  <a:rPr lang="en-US" sz="8000" dirty="0">
                    <a:latin typeface="Cordia New" pitchFamily="34" charset="-34"/>
                    <a:cs typeface="Cordia New" pitchFamily="34" charset="-34"/>
                  </a:rPr>
                  <a:t> </a:t>
                </a:r>
              </a:p>
              <a:p>
                <a:pPr marL="0" indent="0">
                  <a:buNone/>
                </a:pPr>
                <a:r>
                  <a:rPr lang="th-TH" sz="8000" dirty="0">
                    <a:latin typeface="Cordia New" pitchFamily="34" charset="-34"/>
                    <a:cs typeface="Cordia New" pitchFamily="34" charset="-34"/>
                  </a:rPr>
                  <a:t> </a:t>
                </a:r>
                <a:endParaRPr lang="en-US" sz="8000" dirty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r>
                  <a:rPr lang="en-US" sz="8000" dirty="0">
                    <a:latin typeface="Cordia New" pitchFamily="34" charset="-34"/>
                    <a:cs typeface="Cordia New" pitchFamily="34" charset="-34"/>
                  </a:rPr>
                  <a:t> </a:t>
                </a:r>
              </a:p>
              <a:p>
                <a:pPr marL="0" indent="0">
                  <a:buNone/>
                </a:pPr>
                <a:r>
                  <a:rPr lang="en-US" sz="8000" dirty="0">
                    <a:latin typeface="Cordia New" pitchFamily="34" charset="-34"/>
                    <a:cs typeface="Cordia New" pitchFamily="34" charset="-34"/>
                  </a:rPr>
                  <a:t/>
                </a:r>
                <a:br>
                  <a:rPr lang="en-US" sz="8000" dirty="0">
                    <a:latin typeface="Cordia New" pitchFamily="34" charset="-34"/>
                    <a:cs typeface="Cordia New" pitchFamily="34" charset="-34"/>
                  </a:rPr>
                </a:br>
                <a:endParaRPr lang="th-TH" sz="8000" dirty="0">
                  <a:latin typeface="Cordia New" pitchFamily="34" charset="-34"/>
                  <a:cs typeface="Cordia New" pitchFamily="34" charset="-34"/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28464" y="116632"/>
                <a:ext cx="9595066" cy="6741368"/>
              </a:xfrm>
              <a:blipFill rotWithShape="1">
                <a:blip r:embed="rId2"/>
                <a:stretch>
                  <a:fillRect l="-2351" b="-3363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73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428499" y="188640"/>
                <a:ext cx="9049005" cy="6120680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th-TH" sz="32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DilleniaUPC" pitchFamily="18" charset="-34"/>
                    <a:cs typeface="DilleniaUPC" pitchFamily="18" charset="-34"/>
                  </a:rPr>
                  <a:t>สูตรการคำนวณ (ต่อ)</a:t>
                </a:r>
              </a:p>
              <a:p>
                <a:pPr marL="0" indent="0">
                  <a:buNone/>
                </a:pPr>
                <a:endParaRPr lang="en-US" sz="2400" dirty="0"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r>
                  <a:rPr lang="en-US" sz="2800" b="1" dirty="0" smtClean="0">
                    <a:latin typeface="DilleniaUPC" pitchFamily="18" charset="-34"/>
                    <a:cs typeface="DilleniaUPC" pitchFamily="18" charset="-34"/>
                  </a:rPr>
                  <a:t>2</a:t>
                </a:r>
                <a:r>
                  <a:rPr lang="en-US" sz="2800" b="1" dirty="0">
                    <a:latin typeface="DilleniaUPC" pitchFamily="18" charset="-34"/>
                    <a:cs typeface="DilleniaUPC" pitchFamily="18" charset="-34"/>
                  </a:rPr>
                  <a:t>. </a:t>
                </a:r>
                <a:r>
                  <a:rPr lang="th-TH" sz="2800" b="1" dirty="0" smtClean="0">
                    <a:latin typeface="DilleniaUPC" pitchFamily="18" charset="-34"/>
                    <a:cs typeface="DilleniaUPC" pitchFamily="18" charset="-34"/>
                  </a:rPr>
                  <a:t>แปลง</a:t>
                </a:r>
                <a:r>
                  <a:rPr lang="th-TH" sz="2800" b="1" dirty="0">
                    <a:latin typeface="DilleniaUPC" pitchFamily="18" charset="-34"/>
                    <a:cs typeface="DilleniaUPC" pitchFamily="18" charset="-34"/>
                  </a:rPr>
                  <a:t>ค่าร้อยละที่คำนวณได้ในข้อ </a:t>
                </a:r>
                <a:r>
                  <a:rPr lang="en-US" sz="2800" b="1" dirty="0">
                    <a:latin typeface="DilleniaUPC" pitchFamily="18" charset="-34"/>
                    <a:cs typeface="DilleniaUPC" pitchFamily="18" charset="-34"/>
                  </a:rPr>
                  <a:t>1 </a:t>
                </a:r>
                <a:r>
                  <a:rPr lang="th-TH" sz="2800" b="1" dirty="0">
                    <a:latin typeface="DilleniaUPC" pitchFamily="18" charset="-34"/>
                    <a:cs typeface="DilleniaUPC" pitchFamily="18" charset="-34"/>
                  </a:rPr>
                  <a:t>เทียบกับคะแนนเต็ม </a:t>
                </a:r>
                <a:r>
                  <a:rPr lang="th-TH" sz="2800" b="1" dirty="0" smtClean="0">
                    <a:latin typeface="DilleniaUPC" pitchFamily="18" charset="-34"/>
                    <a:cs typeface="DilleniaUPC" pitchFamily="18" charset="-34"/>
                  </a:rPr>
                  <a:t>5	</a:t>
                </a:r>
              </a:p>
              <a:p>
                <a:pPr marL="0" indent="0">
                  <a:buNone/>
                </a:pPr>
                <a:r>
                  <a:rPr lang="th-TH" sz="3200" b="1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คะแนนที่ได้ </a:t>
                </a:r>
                <a:r>
                  <a:rPr lang="en-US" sz="3200" b="1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= </a:t>
                </a:r>
                <a:r>
                  <a:rPr lang="en-US" sz="3200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2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eqArr>
                          <m:eqArrPr>
                            <m:ctrlPr>
                              <a:rPr lang="th-TH" sz="3200" b="1" i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DilleniaUPC" pitchFamily="18" charset="-34"/>
                              </a:rPr>
                            </m:ctrlPr>
                          </m:eqArrPr>
                          <m:e>
                            <m:r>
                              <m:rPr>
                                <m:nor/>
                              </m:rPr>
                              <a:rPr lang="th-TH" sz="3200" b="1" dirty="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ค่าร้อยละของบัณฑิตปริญญาตรีที่ได้งานทำหรือ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th-TH" sz="3200" b="1" dirty="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ประกอบอาชีพอิสระภายใน </m:t>
                            </m:r>
                            <m:r>
                              <m:rPr>
                                <m:nor/>
                              </m:rPr>
                              <a:rPr lang="en-US" sz="3200" b="1" dirty="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1</m:t>
                            </m:r>
                            <m:r>
                              <m:rPr>
                                <m:nor/>
                              </m:rPr>
                              <a:rPr lang="th-TH" sz="3200" b="1" dirty="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th-TH" sz="3200" b="1" dirty="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ปี</m:t>
                            </m:r>
                            <m:r>
                              <m:rPr>
                                <m:nor/>
                              </m:rPr>
                              <a:rPr lang="en-US" sz="3200" b="1" dirty="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 </m:t>
                            </m:r>
                          </m:e>
                        </m:eqArr>
                      </m:num>
                      <m:den>
                        <m:r>
                          <m:rPr>
                            <m:nor/>
                          </m:rPr>
                          <a:rPr lang="en-US" sz="3200" b="1" dirty="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100 </m:t>
                        </m:r>
                      </m:den>
                    </m:f>
                    <m:r>
                      <a:rPr lang="en-US" sz="3200" b="1" i="1" dirty="0" smtClean="0">
                        <a:solidFill>
                          <a:srgbClr val="002060"/>
                        </a:solidFill>
                        <a:latin typeface="Cambria Math"/>
                        <a:cs typeface="TH SarabunPSK" pitchFamily="34" charset="-34"/>
                      </a:rPr>
                      <m:t> </m:t>
                    </m:r>
                    <m:r>
                      <a:rPr lang="en-US" sz="3200" b="1" i="1">
                        <a:solidFill>
                          <a:srgbClr val="002060"/>
                        </a:solidFill>
                        <a:latin typeface="Cambria Math"/>
                      </a:rPr>
                      <m:t>𝐱</m:t>
                    </m:r>
                    <m:r>
                      <a:rPr lang="en-US" sz="3200" b="1">
                        <a:solidFill>
                          <a:srgbClr val="002060"/>
                        </a:solidFill>
                        <a:latin typeface="Cambria Math"/>
                      </a:rPr>
                      <m:t> </m:t>
                    </m:r>
                    <m:r>
                      <a:rPr lang="en-US" sz="3200" b="1" i="0" smtClean="0">
                        <a:solidFill>
                          <a:srgbClr val="002060"/>
                        </a:solidFill>
                        <a:latin typeface="Cambria Math"/>
                      </a:rPr>
                      <m:t>𝟓</m:t>
                    </m:r>
                  </m:oMath>
                </a14:m>
                <a:endParaRPr lang="th-TH" sz="3200" b="1" dirty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endParaRPr lang="en-US" sz="3200" dirty="0" smtClean="0"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endParaRPr lang="th-TH" sz="2400" dirty="0" smtClean="0"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r>
                  <a:rPr lang="th-TH" sz="3600" b="1" dirty="0" smtClean="0">
                    <a:solidFill>
                      <a:srgbClr val="FF0000"/>
                    </a:solidFill>
                    <a:latin typeface="DilleniaUPC" pitchFamily="18" charset="-34"/>
                    <a:cs typeface="DilleniaUPC" pitchFamily="18" charset="-34"/>
                  </a:rPr>
                  <a:t>หมาย</a:t>
                </a:r>
                <a:r>
                  <a:rPr lang="th-TH" sz="3600" b="1" dirty="0">
                    <a:solidFill>
                      <a:srgbClr val="FF0000"/>
                    </a:solidFill>
                    <a:latin typeface="DilleniaUPC" pitchFamily="18" charset="-34"/>
                    <a:cs typeface="DilleniaUPC" pitchFamily="18" charset="-34"/>
                  </a:rPr>
                  <a:t>เหตุ</a:t>
                </a:r>
                <a:r>
                  <a:rPr lang="en-US" sz="3600" b="1" dirty="0">
                    <a:solidFill>
                      <a:srgbClr val="FF0000"/>
                    </a:solidFill>
                    <a:latin typeface="DilleniaUPC" pitchFamily="18" charset="-34"/>
                    <a:cs typeface="DilleniaUPC" pitchFamily="18" charset="-34"/>
                  </a:rPr>
                  <a:t> :</a:t>
                </a:r>
                <a:r>
                  <a:rPr lang="th-TH" sz="3600" b="1" dirty="0">
                    <a:solidFill>
                      <a:srgbClr val="FF0000"/>
                    </a:solidFill>
                    <a:latin typeface="DilleniaUPC" pitchFamily="18" charset="-34"/>
                    <a:cs typeface="DilleniaUPC" pitchFamily="18" charset="-34"/>
                  </a:rPr>
                  <a:t>  จำนวนบัณฑิตที่ตอบแบบสำรวจจะต้องไม่น้อยกว่าร้อยละ </a:t>
                </a:r>
                <a:r>
                  <a:rPr lang="en-US" sz="3600" b="1" dirty="0">
                    <a:solidFill>
                      <a:srgbClr val="FF0000"/>
                    </a:solidFill>
                    <a:latin typeface="DilleniaUPC" pitchFamily="18" charset="-34"/>
                    <a:cs typeface="DilleniaUPC" pitchFamily="18" charset="-34"/>
                  </a:rPr>
                  <a:t>70 </a:t>
                </a:r>
                <a:r>
                  <a:rPr lang="th-TH" sz="3600" b="1" dirty="0">
                    <a:solidFill>
                      <a:srgbClr val="FF0000"/>
                    </a:solidFill>
                    <a:latin typeface="DilleniaUPC" pitchFamily="18" charset="-34"/>
                    <a:cs typeface="DilleniaUPC" pitchFamily="18" charset="-34"/>
                  </a:rPr>
                  <a:t>ของจำนวนบัณฑิตที่สำเร็จการศึกษา</a:t>
                </a:r>
                <a:endParaRPr lang="en-US" sz="3600" b="1" dirty="0">
                  <a:solidFill>
                    <a:srgbClr val="FF000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r>
                  <a:rPr lang="en-US" sz="3600" b="1" dirty="0" smtClean="0">
                    <a:solidFill>
                      <a:srgbClr val="FF0000"/>
                    </a:solidFill>
                    <a:latin typeface="DilleniaUPC" pitchFamily="18" charset="-34"/>
                    <a:cs typeface="DilleniaUPC" pitchFamily="18" charset="-34"/>
                  </a:rPr>
                  <a:t> </a:t>
                </a:r>
                <a:endParaRPr lang="en-US" sz="3600" dirty="0">
                  <a:solidFill>
                    <a:srgbClr val="FF000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endParaRPr lang="th-TH" sz="2400" dirty="0">
                  <a:latin typeface="DilleniaUPC" pitchFamily="18" charset="-34"/>
                  <a:cs typeface="DilleniaUPC" pitchFamily="18" charset="-34"/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8499" y="188640"/>
                <a:ext cx="9049005" cy="6120680"/>
              </a:xfrm>
              <a:blipFill rotWithShape="1">
                <a:blip r:embed="rId2"/>
                <a:stretch>
                  <a:fillRect l="-2020" t="-139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56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0871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th-TH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ตัวบ่งชี้ที่ </a:t>
            </a:r>
            <a:r>
              <a:rPr lang="en-US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2.2 </a:t>
            </a:r>
            <a:r>
              <a:rPr lang="th-TH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 	(ปริญญาโท) ผลงาน</a:t>
            </a:r>
            <a:r>
              <a:rPr lang="th-TH" sz="1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ของนักศึกษา</a:t>
            </a:r>
            <a:r>
              <a:rPr lang="th-TH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และ	ผู้สำเร็จ				การศึกษา</a:t>
            </a:r>
            <a:r>
              <a:rPr lang="th-TH" sz="1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ในระดับปริญญาโท</a:t>
            </a:r>
            <a:r>
              <a:rPr lang="th-TH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ที่ได้รับ</a:t>
            </a:r>
            <a:r>
              <a:rPr lang="th-TH" sz="1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การตีพิมพ์</a:t>
            </a:r>
            <a:r>
              <a:rPr lang="th-TH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หรือ				เผยแพร่</a:t>
            </a:r>
          </a:p>
          <a:p>
            <a:pPr marL="0" indent="0">
              <a:buNone/>
            </a:pPr>
            <a:endParaRPr lang="th-TH" sz="40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ชนิดของตัวบ่งชี้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9600" dirty="0">
                <a:latin typeface="TH SarabunPSK" pitchFamily="34" charset="-34"/>
                <a:cs typeface="TH SarabunPSK" pitchFamily="34" charset="-34"/>
              </a:rPr>
              <a:t>ผลลัพธ์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1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คำอธิบาย</a:t>
            </a:r>
            <a:r>
              <a:rPr lang="th-TH" sz="1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</a:t>
            </a:r>
            <a:r>
              <a:rPr lang="en-US" sz="1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2800" dirty="0" smtClean="0">
                <a:latin typeface="DilleniaUPC" pitchFamily="18" charset="-34"/>
                <a:cs typeface="DilleniaUPC" pitchFamily="18" charset="-34"/>
              </a:rPr>
              <a:t>การศึกษา</a:t>
            </a:r>
            <a:r>
              <a:rPr lang="th-TH" sz="12800" dirty="0">
                <a:latin typeface="DilleniaUPC" pitchFamily="18" charset="-34"/>
                <a:cs typeface="DilleniaUPC" pitchFamily="18" charset="-34"/>
              </a:rPr>
              <a:t>ในระดับปริญญาโทจะต้องมีการค้นคว้า คิดอย่างเป็นระบบ วิจัยเพื่อหาคำตอบที่มีความน่าเชื่อถือ ผู้สำเร็จการศึกษาจะต้องประมวลความรู้เพื่อจัดทำผลงานที่แสดงถึงความสามารถในการใช้ความรู้อย่างเป็นระบบและสามารถนำเผยแพร่ให้เป็นประโยชน์ต่อสาธารณะ </a:t>
            </a:r>
            <a:r>
              <a:rPr lang="th-TH" sz="12800" b="1" dirty="0">
                <a:latin typeface="DilleniaUPC" pitchFamily="18" charset="-34"/>
                <a:cs typeface="DilleniaUPC" pitchFamily="18" charset="-34"/>
              </a:rPr>
              <a:t>ตัวบ่งชี้นี้จะเป็นการประเมินคุณภาพของผลงานของผู้สำเร็จการศึกษาในระดับปริญญาโท</a:t>
            </a:r>
            <a:endParaRPr lang="th-TH" sz="12800" b="1" dirty="0" smtClean="0">
              <a:latin typeface="DilleniaUPC" pitchFamily="18" charset="-34"/>
              <a:cs typeface="DilleniaUPC" pitchFamily="18" charset="-34"/>
            </a:endParaRPr>
          </a:p>
          <a:p>
            <a:pPr marL="0" indent="0">
              <a:buNone/>
            </a:pPr>
            <a:endParaRPr lang="th-TH" sz="4000" b="1" dirty="0" smtClean="0">
              <a:latin typeface="DilleniaUPC" pitchFamily="18" charset="-34"/>
              <a:cs typeface="DilleniaUPC" pitchFamily="18" charset="-34"/>
            </a:endParaRPr>
          </a:p>
          <a:p>
            <a:pPr marL="0" indent="0">
              <a:buNone/>
            </a:pPr>
            <a:r>
              <a:rPr lang="th-TH" sz="1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itchFamily="18" charset="-34"/>
                <a:cs typeface="DilleniaUPC" pitchFamily="18" charset="-34"/>
              </a:rPr>
              <a:t>เกณฑ์</a:t>
            </a:r>
            <a:r>
              <a:rPr lang="th-TH" sz="1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itchFamily="18" charset="-34"/>
                <a:cs typeface="DilleniaUPC" pitchFamily="18" charset="-34"/>
              </a:rPr>
              <a:t>การประเมิน</a:t>
            </a:r>
            <a:r>
              <a:rPr lang="en-US" sz="1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itchFamily="18" charset="-34"/>
                <a:cs typeface="DilleniaUPC" pitchFamily="18" charset="-34"/>
              </a:rPr>
              <a:t>	</a:t>
            </a:r>
          </a:p>
          <a:p>
            <a:pPr marL="0" indent="0">
              <a:buNone/>
            </a:pPr>
            <a:r>
              <a:rPr lang="th-TH" sz="11200" dirty="0" smtClean="0">
                <a:latin typeface="DilleniaUPC" pitchFamily="18" charset="-34"/>
                <a:cs typeface="DilleniaUPC" pitchFamily="18" charset="-34"/>
              </a:rPr>
              <a:t>โดย</a:t>
            </a:r>
            <a:r>
              <a:rPr lang="th-TH" sz="11200" dirty="0">
                <a:latin typeface="DilleniaUPC" pitchFamily="18" charset="-34"/>
                <a:cs typeface="DilleniaUPC" pitchFamily="18" charset="-34"/>
              </a:rPr>
              <a:t>การแปลงค่าร้อยละของผลรวมถ่วงน้ำหนักของผลงานที่ตีพิมพ์เผยแพร่ต่อผู้สำเร็จการศึกษาเป็นคะแนนระหว่าง </a:t>
            </a:r>
            <a:r>
              <a:rPr lang="en-US" sz="11200" dirty="0">
                <a:latin typeface="DilleniaUPC" pitchFamily="18" charset="-34"/>
                <a:cs typeface="DilleniaUPC" pitchFamily="18" charset="-34"/>
              </a:rPr>
              <a:t>0 – 5 </a:t>
            </a:r>
            <a:r>
              <a:rPr lang="th-TH" sz="11200" b="1" dirty="0" smtClean="0">
                <a:latin typeface="DilleniaUPC" pitchFamily="18" charset="-34"/>
                <a:cs typeface="DilleniaUPC" pitchFamily="18" charset="-34"/>
              </a:rPr>
              <a:t>กำหนดให้คะแนน</a:t>
            </a:r>
            <a:r>
              <a:rPr lang="th-TH" sz="11200" b="1" dirty="0">
                <a:latin typeface="DilleniaUPC" pitchFamily="18" charset="-34"/>
                <a:cs typeface="DilleniaUPC" pitchFamily="18" charset="-34"/>
              </a:rPr>
              <a:t>เต็ม 5 </a:t>
            </a:r>
            <a:r>
              <a:rPr lang="en-US" sz="11200" b="1" dirty="0">
                <a:latin typeface="DilleniaUPC" pitchFamily="18" charset="-34"/>
                <a:cs typeface="DilleniaUPC" pitchFamily="18" charset="-34"/>
              </a:rPr>
              <a:t> = </a:t>
            </a:r>
            <a:r>
              <a:rPr lang="th-TH" sz="11200" b="1" dirty="0">
                <a:latin typeface="DilleniaUPC" pitchFamily="18" charset="-34"/>
                <a:cs typeface="DilleniaUPC" pitchFamily="18" charset="-34"/>
              </a:rPr>
              <a:t>ร้อยละ</a:t>
            </a:r>
            <a:r>
              <a:rPr lang="en-US" sz="11200" b="1" dirty="0">
                <a:latin typeface="DilleniaUPC" pitchFamily="18" charset="-34"/>
                <a:cs typeface="DilleniaUPC" pitchFamily="18" charset="-34"/>
              </a:rPr>
              <a:t> 40 </a:t>
            </a:r>
            <a:r>
              <a:rPr lang="th-TH" sz="11200" b="1" dirty="0">
                <a:latin typeface="DilleniaUPC" pitchFamily="18" charset="-34"/>
                <a:cs typeface="DilleniaUPC" pitchFamily="18" charset="-34"/>
              </a:rPr>
              <a:t>ขึ้นไป</a:t>
            </a:r>
            <a:endParaRPr lang="th-TH" sz="11200" b="1" dirty="0" smtClean="0">
              <a:latin typeface="DilleniaUPC" pitchFamily="18" charset="-34"/>
              <a:cs typeface="DilleniaUPC" pitchFamily="18" charset="-34"/>
            </a:endParaRPr>
          </a:p>
          <a:p>
            <a:pPr marL="0" indent="0">
              <a:buNone/>
            </a:pPr>
            <a:endParaRPr lang="en-US" sz="80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>   </a:t>
            </a:r>
          </a:p>
          <a:p>
            <a:pPr marL="0" indent="0">
              <a:buNone/>
            </a:pP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marL="0" indent="0">
              <a:buNone/>
            </a:pPr>
            <a:r>
              <a:rPr lang="th-TH" sz="8000" dirty="0">
                <a:latin typeface="TH SarabunPSK" pitchFamily="34" charset="-34"/>
                <a:cs typeface="TH SarabunPSK" pitchFamily="34" charset="-34"/>
              </a:rPr>
              <a:t> </a:t>
            </a:r>
            <a:endParaRPr lang="en-US" sz="80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marL="0" indent="0">
              <a:buNone/>
            </a:pP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8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428499" y="548680"/>
                <a:ext cx="9205021" cy="5976664"/>
              </a:xfrm>
            </p:spPr>
            <p:txBody>
              <a:bodyPr>
                <a:normAutofit fontScale="40000" lnSpcReduction="20000"/>
              </a:bodyPr>
              <a:lstStyle/>
              <a:p>
                <a:pPr marL="0" indent="0">
                  <a:buNone/>
                </a:pPr>
                <a:r>
                  <a:rPr lang="th-TH" sz="76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สูตรการคำนวณ</a:t>
                </a:r>
              </a:p>
              <a:p>
                <a:pPr marL="0" indent="0">
                  <a:buNone/>
                </a:pPr>
                <a:endParaRPr lang="th-TH" sz="3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th-TH" sz="5900" b="1" dirty="0" smtClean="0">
                    <a:latin typeface="TH SarabunPSK" pitchFamily="34" charset="-34"/>
                    <a:cs typeface="TH SarabunPSK" pitchFamily="34" charset="-34"/>
                  </a:rPr>
                  <a:t>1. </a:t>
                </a:r>
                <a:r>
                  <a:rPr lang="th-TH" sz="5900" dirty="0" smtClean="0">
                    <a:latin typeface="TH SarabunPSK" pitchFamily="34" charset="-34"/>
                    <a:cs typeface="TH SarabunPSK" pitchFamily="34" charset="-34"/>
                  </a:rPr>
                  <a:t>คำนวณ</a:t>
                </a:r>
                <a:r>
                  <a:rPr lang="th-TH" sz="5900" dirty="0">
                    <a:latin typeface="TH SarabunPSK" pitchFamily="34" charset="-34"/>
                    <a:cs typeface="TH SarabunPSK" pitchFamily="34" charset="-34"/>
                  </a:rPr>
                  <a:t>ค่าร้อยละของผลรวมถ่วงน้ำหนักของผลงานที่ตีพิมพ์เผยแพร่ต่อผู้สำเร็จการศึกษา ตามสูตร </a:t>
                </a:r>
                <a:endParaRPr lang="th-TH" sz="5900" dirty="0" smtClean="0"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endParaRPr lang="en-US" sz="2000" dirty="0"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th-TH" sz="5900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eqArr>
                            <m:eqArrPr>
                              <m:ctrlPr>
                                <a:rPr lang="th-TH" sz="5900" i="1">
                                  <a:solidFill>
                                    <a:srgbClr val="002060"/>
                                  </a:solidFill>
                                  <a:latin typeface="Cambria Math"/>
                                  <a:cs typeface="DilleniaUPC" pitchFamily="18" charset="-34"/>
                                </a:rPr>
                              </m:ctrlPr>
                            </m:eqArrPr>
                            <m:e>
                              <m:r>
                                <m:rPr>
                                  <m:nor/>
                                </m:rPr>
                                <a:rPr lang="th-TH" sz="5900">
                                  <a:solidFill>
                                    <a:srgbClr val="002060"/>
                                  </a:solidFill>
                                  <a:latin typeface="DilleniaUPC" pitchFamily="18" charset="-34"/>
                                  <a:cs typeface="DilleniaUPC" pitchFamily="18" charset="-34"/>
                                </a:rPr>
                                <m:t>ผลรวมถ่วงน้ำหนักของผลงานที่ตีพิมพ์หรือเผยแพร่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th-TH" sz="5900">
                                  <a:solidFill>
                                    <a:srgbClr val="002060"/>
                                  </a:solidFill>
                                  <a:latin typeface="DilleniaUPC" pitchFamily="18" charset="-34"/>
                                  <a:cs typeface="DilleniaUPC" pitchFamily="18" charset="-34"/>
                                </a:rPr>
                                <m:t>ของนักศึกษาและผู้สำเร็จการศึกษาระดับปริญญาโท</m:t>
                              </m:r>
                              <m:r>
                                <m:rPr>
                                  <m:nor/>
                                </m:rPr>
                                <a:rPr lang="en-US" sz="5900">
                                  <a:solidFill>
                                    <a:srgbClr val="002060"/>
                                  </a:solidFill>
                                  <a:latin typeface="DilleniaUPC" pitchFamily="18" charset="-34"/>
                                  <a:cs typeface="DilleniaUPC" pitchFamily="18" charset="-34"/>
                                </a:rPr>
                                <m:t> </m:t>
                              </m:r>
                            </m:e>
                          </m:eqArr>
                        </m:num>
                        <m:den>
                          <m:r>
                            <m:rPr>
                              <m:nor/>
                            </m:rPr>
                            <a:rPr lang="th-TH" sz="5900">
                              <a:solidFill>
                                <a:srgbClr val="002060"/>
                              </a:solidFill>
                              <a:latin typeface="DilleniaUPC" pitchFamily="18" charset="-34"/>
                              <a:cs typeface="DilleniaUPC" pitchFamily="18" charset="-34"/>
                            </a:rPr>
                            <m:t>จำนวนผู้สำเร็จการศึกษาระดับปริญญาโททั้งหมด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5900" b="0" i="0" smtClean="0">
                          <a:solidFill>
                            <a:srgbClr val="002060"/>
                          </a:solidFill>
                          <a:latin typeface="Cambria Math"/>
                        </a:rPr>
                        <m:t>x</m:t>
                      </m:r>
                      <m:r>
                        <a:rPr lang="en-US" sz="5900" b="0" i="0" smtClean="0">
                          <a:solidFill>
                            <a:srgbClr val="002060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5900" b="0" i="0" smtClean="0">
                          <a:solidFill>
                            <a:srgbClr val="002060"/>
                          </a:solidFill>
                          <a:latin typeface="Cambria Math"/>
                        </a:rPr>
                        <m:t>100</m:t>
                      </m:r>
                    </m:oMath>
                  </m:oMathPara>
                </a14:m>
                <a:endParaRPr lang="th-TH" sz="5900" dirty="0" smtClean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endParaRPr lang="th-TH" sz="2000" dirty="0"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endParaRPr lang="en-US" sz="5900" dirty="0" smtClean="0"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5900" dirty="0" smtClean="0">
                    <a:latin typeface="TH SarabunPSK" pitchFamily="34" charset="-34"/>
                    <a:cs typeface="TH SarabunPSK" pitchFamily="34" charset="-34"/>
                  </a:rPr>
                  <a:t>2</a:t>
                </a:r>
                <a:r>
                  <a:rPr lang="en-US" sz="5900" dirty="0">
                    <a:latin typeface="TH SarabunPSK" pitchFamily="34" charset="-34"/>
                    <a:cs typeface="TH SarabunPSK" pitchFamily="34" charset="-34"/>
                  </a:rPr>
                  <a:t>. </a:t>
                </a:r>
                <a:r>
                  <a:rPr lang="th-TH" sz="5900" dirty="0" smtClean="0">
                    <a:latin typeface="TH SarabunPSK" pitchFamily="34" charset="-34"/>
                    <a:cs typeface="TH SarabunPSK" pitchFamily="34" charset="-34"/>
                  </a:rPr>
                  <a:t>แปลง</a:t>
                </a:r>
                <a:r>
                  <a:rPr lang="th-TH" sz="5900" dirty="0">
                    <a:latin typeface="TH SarabunPSK" pitchFamily="34" charset="-34"/>
                    <a:cs typeface="TH SarabunPSK" pitchFamily="34" charset="-34"/>
                  </a:rPr>
                  <a:t>ค่าร้อยละที่คำนวณได้ในข้อ </a:t>
                </a:r>
                <a:r>
                  <a:rPr lang="en-US" sz="5900" dirty="0">
                    <a:latin typeface="TH SarabunPSK" pitchFamily="34" charset="-34"/>
                    <a:cs typeface="TH SarabunPSK" pitchFamily="34" charset="-34"/>
                  </a:rPr>
                  <a:t>1 </a:t>
                </a:r>
                <a:r>
                  <a:rPr lang="th-TH" sz="5900" dirty="0">
                    <a:latin typeface="TH SarabunPSK" pitchFamily="34" charset="-34"/>
                    <a:cs typeface="TH SarabunPSK" pitchFamily="34" charset="-34"/>
                  </a:rPr>
                  <a:t>เทียบกับคะแนนเต็ม </a:t>
                </a:r>
                <a:r>
                  <a:rPr lang="th-TH" sz="5900" dirty="0" smtClean="0">
                    <a:latin typeface="TH SarabunPSK" pitchFamily="34" charset="-34"/>
                    <a:cs typeface="TH SarabunPSK" pitchFamily="34" charset="-34"/>
                  </a:rPr>
                  <a:t>5	</a:t>
                </a:r>
              </a:p>
              <a:p>
                <a:pPr marL="0" indent="0">
                  <a:buNone/>
                </a:pPr>
                <a:endParaRPr lang="th-TH" sz="4500" dirty="0" smtClean="0"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th-TH" sz="6700" dirty="0" smtClean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คะแนนที่ได้ </a:t>
                </a:r>
                <a:r>
                  <a:rPr lang="en-US" sz="8000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=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80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eqArr>
                          <m:eqArrPr>
                            <m:ctrlPr>
                              <a:rPr lang="th-TH" sz="8000" i="1">
                                <a:solidFill>
                                  <a:srgbClr val="002060"/>
                                </a:solidFill>
                                <a:latin typeface="Cambria Math"/>
                                <a:cs typeface="TH SarabunPSK" pitchFamily="34" charset="-34"/>
                              </a:rPr>
                            </m:ctrlPr>
                          </m:eqArrPr>
                          <m:e>
                            <m:r>
                              <m:rPr>
                                <m:nor/>
                              </m:rPr>
                              <a:rPr lang="th-TH" sz="80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ร้อยละของผลรวมถ่วงน้ำหนักของผลงานที่ตีพิมพ์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th-TH" sz="80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หรือเผยแพร่ต่อผู้สำเร็จการศึกษา</m:t>
                            </m:r>
                          </m:e>
                        </m:eqArr>
                      </m:num>
                      <m:den>
                        <m:r>
                          <m:rPr>
                            <m:nor/>
                          </m:rPr>
                          <a:rPr lang="en-US" sz="8000" b="0" i="0" dirty="0" smtClean="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40</m:t>
                        </m:r>
                        <m:r>
                          <m:rPr>
                            <m:nor/>
                          </m:rPr>
                          <a:rPr lang="en-US" sz="8000" dirty="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 </m:t>
                        </m:r>
                      </m:den>
                    </m:f>
                    <m:r>
                      <m:rPr>
                        <m:sty m:val="p"/>
                      </m:rPr>
                      <a:rPr lang="en-US" sz="8000">
                        <a:solidFill>
                          <a:srgbClr val="002060"/>
                        </a:solidFill>
                        <a:latin typeface="Cambria Math"/>
                      </a:rPr>
                      <m:t>x</m:t>
                    </m:r>
                    <m:r>
                      <a:rPr lang="en-US" sz="8000">
                        <a:solidFill>
                          <a:srgbClr val="002060"/>
                        </a:solidFill>
                        <a:latin typeface="Cambria Math"/>
                      </a:rPr>
                      <m:t> </m:t>
                    </m:r>
                    <m:r>
                      <a:rPr lang="en-US" sz="8000" b="0" i="0" smtClean="0">
                        <a:solidFill>
                          <a:srgbClr val="002060"/>
                        </a:solidFill>
                        <a:latin typeface="Cambria Math"/>
                      </a:rPr>
                      <m:t>5</m:t>
                    </m:r>
                  </m:oMath>
                </a14:m>
                <a:endParaRPr lang="th-TH" sz="8000" dirty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endParaRPr lang="th-TH" sz="6700" dirty="0" smtClean="0"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6700" b="1" dirty="0" smtClean="0">
                    <a:latin typeface="TH SarabunPSK" pitchFamily="34" charset="-34"/>
                    <a:cs typeface="TH SarabunPSK" pitchFamily="34" charset="-34"/>
                  </a:rPr>
                  <a:t> </a:t>
                </a:r>
                <a:endParaRPr lang="en-US" sz="6700" dirty="0">
                  <a:latin typeface="TH SarabunPSK" pitchFamily="34" charset="-34"/>
                  <a:cs typeface="TH SarabunPSK" pitchFamily="34" charset="-34"/>
                </a:endParaRPr>
              </a:p>
              <a:p>
                <a:endParaRPr lang="th-TH" sz="2000" dirty="0">
                  <a:latin typeface="TH SarabunPSK" pitchFamily="34" charset="-34"/>
                  <a:cs typeface="TH SarabunPSK" pitchFamily="34" charset="-34"/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8499" y="548680"/>
                <a:ext cx="9205021" cy="5976664"/>
              </a:xfrm>
              <a:blipFill rotWithShape="1">
                <a:blip r:embed="rId2"/>
                <a:stretch>
                  <a:fillRect l="-1589" t="-2551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59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499" y="548680"/>
            <a:ext cx="9049005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h-TH" sz="8000" dirty="0" smtClean="0"/>
          </a:p>
          <a:p>
            <a:pPr marL="0" indent="0">
              <a:buNone/>
            </a:pPr>
            <a:r>
              <a:rPr lang="en-US" sz="8000" b="1" dirty="0" smtClean="0"/>
              <a:t> </a:t>
            </a:r>
            <a:endParaRPr lang="en-US" sz="8000" dirty="0"/>
          </a:p>
          <a:p>
            <a:endParaRPr lang="th-TH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45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73676"/>
              </p:ext>
            </p:extLst>
          </p:nvPr>
        </p:nvGraphicFramePr>
        <p:xfrm>
          <a:off x="200472" y="578921"/>
          <a:ext cx="9505056" cy="5285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9201"/>
                <a:gridCol w="8115855"/>
              </a:tblGrid>
              <a:tr h="3152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ค่าน้ำหนัก</a:t>
                      </a:r>
                      <a:endParaRPr lang="en-US" sz="3000" b="1" dirty="0"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ระดับคุณภาพ</a:t>
                      </a:r>
                      <a:endParaRPr lang="en-US" sz="3000" b="1" dirty="0"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52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0.10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บทความฉบับสมบูรณ์ที่ตีพิมพ์ในลักษณะใดลักษณะหนึ่ง</a:t>
                      </a:r>
                      <a:endParaRPr lang="en-US" sz="3000" b="1" dirty="0">
                        <a:effectLst/>
                        <a:latin typeface="DilleniaUPC" pitchFamily="18" charset="-34"/>
                        <a:ea typeface="Calibri"/>
                        <a:cs typeface="DilleniaUPC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3000" b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0.20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บทความฉบับสมบูรณ์ที่ตีพิมพ์ในรายงานสืบเนื่องจากการประชุมวิชาการระดับชาติ</a:t>
                      </a:r>
                      <a:endParaRPr lang="en-US" sz="3000" b="1" dirty="0">
                        <a:effectLst/>
                        <a:latin typeface="DilleniaUPC" pitchFamily="18" charset="-34"/>
                        <a:ea typeface="Calibri"/>
                        <a:cs typeface="DilleniaUPC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34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3000" b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0.40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196850" algn="l"/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บทความฉบับสมบูรณ์ที่ตีพิมพ์ในรายงานสืบเนื่องจากการประชุมวิชาการระดับนานาชาติ หรือในวารสารทางวิชาการระดับชาติที่ไม่อยู่ในฐานข้อมูล ตามประกาศ </a:t>
                      </a:r>
                      <a:r>
                        <a:rPr lang="th-TH" sz="3000" b="1" dirty="0" err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ก.พ.อ</a:t>
                      </a: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. หรือระเบียบคณะกรรมการการอุดมศึกษาว่าด้วย หลักเกณฑ์การพิจารณาวารสารทางวิชาการสำหรับการเผยแพร่ผลงานทางวิชาการ พ.ศ.</a:t>
                      </a:r>
                      <a:r>
                        <a:rPr lang="en-US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2556</a:t>
                      </a: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 แต่สถาบันนำเสนอสภาสถาบันอนุมัติและจัดทำเป็นประกาศให้ทราบเป็นการทั่วไป และแจ้งให้ </a:t>
                      </a:r>
                      <a:r>
                        <a:rPr lang="th-TH" sz="3000" b="1" dirty="0" err="1" smtClean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ก.พ.อ</a:t>
                      </a:r>
                      <a:r>
                        <a:rPr lang="th-TH" sz="3000" b="1" dirty="0" smtClean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.</a:t>
                      </a: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/</a:t>
                      </a:r>
                      <a:r>
                        <a:rPr lang="th-TH" sz="3000" b="1" dirty="0" err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กกอ</a:t>
                      </a: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.ทราบภายใน 30 วันนับแต่วันที่ออกประกาศ  </a:t>
                      </a:r>
                      <a:endParaRPr lang="en-US" sz="3000" b="1" dirty="0"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ผลงานที่ได้รับการจดอนุสิทธิบัตร</a:t>
                      </a:r>
                      <a:endParaRPr lang="en-US" sz="3000" b="1" dirty="0">
                        <a:effectLst/>
                        <a:latin typeface="DilleniaUPC" pitchFamily="18" charset="-34"/>
                        <a:ea typeface="Calibri"/>
                        <a:cs typeface="DilleniaUPC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4568" y="41402"/>
            <a:ext cx="8142905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  <a:tab pos="1350963" algn="l"/>
              </a:tabLs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การกำหนดระดับคุณภาพผลงานทางวิชาการ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0624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499" y="548680"/>
            <a:ext cx="9049005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h-TH" sz="8000" dirty="0" smtClean="0"/>
          </a:p>
          <a:p>
            <a:pPr marL="0" indent="0">
              <a:buNone/>
            </a:pPr>
            <a:r>
              <a:rPr lang="en-US" sz="8000" b="1" dirty="0" smtClean="0"/>
              <a:t> </a:t>
            </a:r>
            <a:endParaRPr lang="en-US" sz="8000" dirty="0"/>
          </a:p>
          <a:p>
            <a:endParaRPr lang="th-TH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46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906042"/>
              </p:ext>
            </p:extLst>
          </p:nvPr>
        </p:nvGraphicFramePr>
        <p:xfrm>
          <a:off x="272480" y="980728"/>
          <a:ext cx="9205024" cy="517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68152"/>
                <a:gridCol w="7836872"/>
              </a:tblGrid>
              <a:tr h="469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ค่าน้ำหนัก</a:t>
                      </a:r>
                      <a:endParaRPr lang="en-US" sz="2400" b="1" dirty="0"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ระดับคุณภาพ</a:t>
                      </a:r>
                      <a:endParaRPr lang="en-US" sz="2400" b="1" dirty="0"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69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0.60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บทความที่ตีพิมพ์ในวารสารวิชาการที่ปรากฏในฐานข้อมูล </a:t>
                      </a:r>
                      <a:r>
                        <a:rPr lang="en-US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TCI </a:t>
                      </a: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กลุ่มที่ 2</a:t>
                      </a:r>
                      <a:endParaRPr lang="en-US" sz="2400" b="1" dirty="0">
                        <a:effectLst/>
                        <a:latin typeface="DilleniaUPC" pitchFamily="18" charset="-34"/>
                        <a:ea typeface="Calibri"/>
                        <a:cs typeface="DilleniaUPC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85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0.80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บทความที่ตีพิมพ์ในวารสารวิชาการระดับนานาชาติที่ไม่อยู่ในฐานข้อมูล ตามประกาศ </a:t>
                      </a:r>
                      <a:r>
                        <a:rPr lang="th-TH" sz="2400" b="1" dirty="0" err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ก.พ.อ</a:t>
                      </a: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. หรือระเบียบคณะกรรมการการอุดมศึกษาว่าด้วย หลักเกณฑ์การพิจารณาวารสารทางวิชาการสำหรับการเผยแพร่ผลงานทางวิชาการ พ.ศ.</a:t>
                      </a:r>
                      <a:r>
                        <a:rPr lang="en-US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2556</a:t>
                      </a: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 แต่สถาบันนำเสนอสภาสถาบันอนุมัติและจัดทำเป็นประกาศให้ทราบเป็นการทั่วไป และแจ้งให้ </a:t>
                      </a:r>
                      <a:r>
                        <a:rPr lang="th-TH" sz="2400" b="1" dirty="0" err="1" smtClean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ก.พ.อ</a:t>
                      </a:r>
                      <a:r>
                        <a:rPr lang="th-TH" sz="2400" b="1" dirty="0" smtClean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.</a:t>
                      </a: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/</a:t>
                      </a:r>
                      <a:r>
                        <a:rPr lang="th-TH" sz="2400" b="1" dirty="0" err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กกอ</a:t>
                      </a: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.ทราบภายใน 30 วันนับแต่วันที่ออกประกาศ (ซึ่งไม่อยู่ใน </a:t>
                      </a:r>
                      <a:r>
                        <a:rPr lang="en-US" sz="2400" b="1" dirty="0" err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Beall’s</a:t>
                      </a:r>
                      <a:r>
                        <a:rPr lang="en-US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 list</a:t>
                      </a: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) หรือตีพิมพ์ในวารสารวิชาการที่ปรากฏในฐานข้อมูล </a:t>
                      </a:r>
                      <a:r>
                        <a:rPr lang="en-US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TCI </a:t>
                      </a: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กลุ่มที่ 1</a:t>
                      </a:r>
                      <a:endParaRPr lang="en-US" sz="2400" b="1" dirty="0">
                        <a:effectLst/>
                        <a:latin typeface="DilleniaUPC" pitchFamily="18" charset="-34"/>
                        <a:ea typeface="Calibri"/>
                        <a:cs typeface="DilleniaUPC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42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1.00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201295" algn="l"/>
                          <a:tab pos="914400" algn="l"/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บทความที่ตีพิมพ์ในวารสารวิชาการระดับนานาชาติที่ปรากฏในฐานข้อมูลระดับนานาชาติตามประกาศ </a:t>
                      </a:r>
                      <a:r>
                        <a:rPr lang="th-TH" sz="2400" b="1" dirty="0" err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ก.พ.อ</a:t>
                      </a: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. หรือระเบียบคณะกรรมการการอุดมศึกษา ว่าด้วย หลักเกณฑ์การพิจารณาวารสารทางวิชาการสำหรับการเผยแพร่ผลงานทางวิชาการ พ.ศ. </a:t>
                      </a:r>
                      <a:r>
                        <a:rPr lang="en-US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2556</a:t>
                      </a: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  <a:endParaRPr lang="en-US" sz="2400" b="1" dirty="0"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ผลงานที่ได้รับการจดสิทธิบัตร</a:t>
                      </a:r>
                      <a:endParaRPr lang="en-US" sz="2400" b="1" dirty="0">
                        <a:effectLst/>
                        <a:latin typeface="DilleniaUPC" pitchFamily="18" charset="-34"/>
                        <a:ea typeface="Calibri"/>
                        <a:cs typeface="DilleniaUPC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45144" y="278010"/>
            <a:ext cx="8142905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  <a:tab pos="1350963" algn="l"/>
              </a:tabLs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การกำหนดระดับคุณภาพผลงานทางวิชาการ (ต่อ)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7772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499" y="548680"/>
            <a:ext cx="9049005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h-TH" sz="8000" dirty="0" smtClean="0"/>
          </a:p>
          <a:p>
            <a:pPr marL="0" indent="0">
              <a:buNone/>
            </a:pPr>
            <a:r>
              <a:rPr lang="en-US" sz="8000" b="1" dirty="0" smtClean="0"/>
              <a:t> </a:t>
            </a:r>
            <a:endParaRPr lang="en-US" sz="8000" dirty="0"/>
          </a:p>
          <a:p>
            <a:endParaRPr lang="th-TH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16496" y="271937"/>
            <a:ext cx="8813465" cy="5232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  <a:tab pos="1350963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การกำหนดระดับคุณภาพผลงานทางวิชาการ (ต่อ)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16496" y="1196752"/>
            <a:ext cx="9127013" cy="5078313"/>
          </a:xfrm>
          <a:prstGeom prst="rect">
            <a:avLst/>
          </a:prstGeom>
          <a:gradFill flip="none" rotWithShape="1">
            <a:gsLst>
              <a:gs pos="0">
                <a:srgbClr val="0796A9">
                  <a:tint val="66000"/>
                  <a:satMod val="160000"/>
                </a:srgbClr>
              </a:gs>
              <a:gs pos="50000">
                <a:srgbClr val="0796A9">
                  <a:tint val="44500"/>
                  <a:satMod val="160000"/>
                </a:srgbClr>
              </a:gs>
              <a:gs pos="100000">
                <a:srgbClr val="0796A9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  <a:tab pos="1350963" algn="l"/>
              </a:tabLst>
            </a:pPr>
            <a:r>
              <a:rPr kumimoji="0" lang="th-TH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Calibri" pitchFamily="34" charset="0"/>
                <a:cs typeface="Angsana New" pitchFamily="18" charset="-34"/>
              </a:rPr>
              <a:t>การส่งบทความเพื่อพิจารณาคัดเลือกให้นำเสนอในการประชุมวิชาการต้องส่งเป็นฉบับสมบูรณ์ (</a:t>
            </a:r>
            <a:r>
              <a:rPr kumimoji="0" lang="en-US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Calibri" pitchFamily="34" charset="0"/>
                <a:cs typeface="Angsana New" pitchFamily="18" charset="-34"/>
              </a:rPr>
              <a:t>Full Paper</a:t>
            </a:r>
            <a:r>
              <a:rPr kumimoji="0" lang="th-TH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Calibri" pitchFamily="34" charset="0"/>
                <a:cs typeface="Angsana New" pitchFamily="18" charset="-34"/>
              </a:rPr>
              <a:t>) และเมื่อได้รับการตอบรับและตีพิมพ์แล้ว การตีพิมพ์ต้องตีพิมพ์เป็นฉบับสมบูรณ์ซึ่งสามารถอยู่ในรูปแบบเอกสาร หรือสื่ออิเล็กทรอนิกส์ได้</a:t>
            </a:r>
            <a:endParaRPr kumimoji="0" lang="th-TH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9691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48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622157"/>
              </p:ext>
            </p:extLst>
          </p:nvPr>
        </p:nvGraphicFramePr>
        <p:xfrm>
          <a:off x="344906" y="1196752"/>
          <a:ext cx="9072589" cy="50270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2277"/>
                <a:gridCol w="7340312"/>
              </a:tblGrid>
              <a:tr h="2052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ค่าน้ำหนัก</a:t>
                      </a:r>
                      <a:endParaRPr lang="en-US" sz="3600" b="1" dirty="0"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ระดับคุณภาพ</a:t>
                      </a:r>
                      <a:endParaRPr lang="en-US" sz="3600" b="1" dirty="0"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079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0.20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spc="-40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งานสร้างสรรค์ที่มีการเผยแพร่สู่สาธารณะในลักษณะใดลักษณะหนึ่ง หรือผ่านสื่ออิเล็กทรอนิกส์ </a:t>
                      </a:r>
                      <a:r>
                        <a:rPr lang="en-US" sz="3600" b="1" spc="-40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online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2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0.40</a:t>
                      </a:r>
                      <a:endParaRPr lang="en-US" sz="3600" b="1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งานสร้างสรรค์ที่ได้รับการเผยแพร่ในระดับสถาบัน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5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0.60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งานสร้างสรรค์ที่ได้รับการเผยแพร่ในระดับชาติ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0.80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งานสร้างสรรค์ที่ได้รับการเผยแพร่ในระดับความร่วมมือระหว่างประเทศ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1.00</a:t>
                      </a:r>
                      <a:endParaRPr lang="en-US" sz="3600" b="1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งานสร้างสรรค์ที่ได้รับการเผยแพร่ในระดับภูมิภาคอาเซียน/นานาชาติ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400" y="252082"/>
            <a:ext cx="9220095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ctr" fontAlgn="base">
              <a:spcBef>
                <a:spcPct val="0"/>
              </a:spcBef>
              <a:spcAft>
                <a:spcPct val="0"/>
              </a:spcAft>
              <a:tabLst>
                <a:tab pos="914400" algn="l"/>
                <a:tab pos="1350963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การกำหนด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ระดับคุณภาพงาน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สร้างสรรค์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8273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400" y="252082"/>
            <a:ext cx="9220095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ctr" fontAlgn="base">
              <a:spcBef>
                <a:spcPct val="0"/>
              </a:spcBef>
              <a:spcAft>
                <a:spcPct val="0"/>
              </a:spcAft>
              <a:tabLst>
                <a:tab pos="914400" algn="l"/>
                <a:tab pos="1350963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การกำหนด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ระดับคุณภาพงาน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สร้างสรรค์ (ต่อ)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30192" y="1052736"/>
            <a:ext cx="9439049" cy="1569660"/>
          </a:xfrm>
          <a:prstGeom prst="rect">
            <a:avLst/>
          </a:prstGeom>
          <a:gradFill flip="none" rotWithShape="1">
            <a:gsLst>
              <a:gs pos="0">
                <a:srgbClr val="0796A9">
                  <a:tint val="66000"/>
                  <a:satMod val="160000"/>
                </a:srgbClr>
              </a:gs>
              <a:gs pos="50000">
                <a:srgbClr val="0796A9">
                  <a:tint val="44500"/>
                  <a:satMod val="160000"/>
                </a:srgbClr>
              </a:gs>
              <a:gs pos="100000">
                <a:srgbClr val="0796A9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350963" algn="l"/>
              </a:tabLst>
            </a:pP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ผลงานสร้างสรรค์ทุกชิ้นต้องผ่านการพิจารณาจากคณะกรรมการที่มีองค์ประกอบไม่น้อยกว่า 3 คน โดยมีบุคคลภายนอกสถาบันร่วมพิจารณา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ด้วย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5144" y="2924944"/>
            <a:ext cx="9439049" cy="317009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1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1">
                  <a:lumMod val="40000"/>
                  <a:lumOff val="6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หมายเหตุ</a:t>
            </a:r>
            <a:endParaRPr lang="en-US" sz="32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ผลงานวิจัยที่มีชื่อนักศึกษาและอาจารย์ร่วมกันและนับ</a:t>
            </a: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ใน</a:t>
            </a:r>
            <a:b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ตัว</a:t>
            </a: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บ่งชี้นี้แล้ว สามารถนำไปนับในตัวบ่งชี้ผลงานทาง</a:t>
            </a: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วิชาการของ</a:t>
            </a: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อาจารย์</a:t>
            </a:r>
            <a:endParaRPr lang="en-US" sz="28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ผลงานของนักศึกษาและผู้สำเร็จการศึกษาให้นับผลงานทุกชิ้นที่มีการตีพิมพ์เผยแพร่ในปีการประเมินนั้นๆ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ในกรณีที่ไม่มีผู้สำเร็จการศึกษาไม่พิจารณาตัวบ่งชี้นี้</a:t>
            </a:r>
          </a:p>
        </p:txBody>
      </p:sp>
    </p:spTree>
    <p:extLst>
      <p:ext uri="{BB962C8B-B14F-4D97-AF65-F5344CB8AC3E}">
        <p14:creationId xmlns:p14="http://schemas.microsoft.com/office/powerpoint/2010/main" val="95892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08712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ตัวบ่งชี้ที่ </a:t>
            </a:r>
            <a:r>
              <a:rPr lang="en-US" sz="1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2.2 </a:t>
            </a:r>
            <a:r>
              <a:rPr lang="th-TH" sz="1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(ปริญญาเอก)  ผลงาน</a:t>
            </a:r>
            <a:r>
              <a:rPr lang="th-TH" sz="1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ของนักศึกษาและผู้สำเร็จ</a:t>
            </a:r>
            <a:r>
              <a:rPr lang="th-TH" sz="1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การศึกษาในระดับปริญญาเอกที่ได้รับ</a:t>
            </a:r>
            <a:r>
              <a:rPr lang="th-TH" sz="1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การตีพิมพ์หรือเผยแพร่</a:t>
            </a:r>
            <a:endParaRPr lang="th-TH" sz="11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th-TH" sz="72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ชนิดของตัวบ่งชี้</a:t>
            </a:r>
            <a:r>
              <a:rPr lang="th-TH" sz="11200" b="1" dirty="0">
                <a:latin typeface="TH SarabunPSK" pitchFamily="34" charset="-34"/>
              </a:rPr>
              <a:t>	</a:t>
            </a:r>
            <a:r>
              <a:rPr lang="th-TH" sz="11200" dirty="0" smtClean="0">
                <a:latin typeface="TH SarabunPSK" pitchFamily="34" charset="-34"/>
              </a:rPr>
              <a:t>ผลลัพธ์</a:t>
            </a:r>
            <a:endParaRPr lang="th-TH" sz="11200" b="1" dirty="0" smtClean="0">
              <a:latin typeface="TH SarabunPSK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th-TH" sz="6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คำอธิบาย</a:t>
            </a:r>
            <a:r>
              <a:rPr lang="th-TH" sz="1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ตัวบ่งชี้</a:t>
            </a:r>
            <a:r>
              <a:rPr lang="en-US" sz="11200" b="1" dirty="0">
                <a:latin typeface="TH SarabunPSK" pitchFamily="34" charset="-34"/>
              </a:rPr>
              <a:t>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1200" dirty="0" smtClean="0">
                <a:latin typeface="TH SarabunPSK" pitchFamily="34" charset="-34"/>
              </a:rPr>
              <a:t>การศึกษา</a:t>
            </a:r>
            <a:r>
              <a:rPr lang="th-TH" sz="11200" dirty="0">
                <a:latin typeface="TH SarabunPSK" pitchFamily="34" charset="-34"/>
              </a:rPr>
              <a:t>ในระดับปริญญาเอกเป็นการศึกษาในระดับสูงจะต้องมีการค้นคว้า คิดอย่างเป็นระบบ วิจัยเพื่อหาประเด็นความรู้ใหม่ที่มีความน่าเชื่อถือ เป็นประโยชน์ ผู้สำเร็จการศึกษาจะต้องประมวล</a:t>
            </a:r>
            <a:r>
              <a:rPr lang="th-TH" sz="11200" dirty="0" smtClean="0">
                <a:latin typeface="TH SarabunPSK" pitchFamily="34" charset="-34"/>
              </a:rPr>
              <a:t>ความรู้เพื่อ</a:t>
            </a:r>
            <a:r>
              <a:rPr lang="th-TH" sz="11200" dirty="0">
                <a:latin typeface="TH SarabunPSK" pitchFamily="34" charset="-34"/>
              </a:rPr>
              <a:t>จัดทำผลงานที่แสดงถึงความสามารถในการใช้ความรู้อย่างเป็นระบบและสามารถนำเผยแพร่ให้เป็นประโยชน์ต่อสาธารณะ </a:t>
            </a:r>
            <a:r>
              <a:rPr lang="th-TH" sz="11200" b="1" dirty="0">
                <a:latin typeface="TH SarabunPSK" pitchFamily="34" charset="-34"/>
              </a:rPr>
              <a:t>ตัวบ่งชี้นี้จะเป็นการประเมินคุณภาพของผลงานของผู้สำเร็จการศึกษาในระดับปริญญาเอก</a:t>
            </a:r>
            <a:endParaRPr lang="th-TH" sz="11200" b="1" dirty="0" smtClean="0">
              <a:latin typeface="TH SarabunPSK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th-TH" sz="6400" dirty="0" smtClean="0">
              <a:latin typeface="TH SarabunPSK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เกณฑ์</a:t>
            </a:r>
            <a:r>
              <a:rPr lang="th-TH" sz="1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การประเมิน</a:t>
            </a:r>
            <a:r>
              <a:rPr lang="en-US" sz="11200" dirty="0">
                <a:latin typeface="TH SarabunPSK" pitchFamily="34" charset="-34"/>
              </a:rPr>
              <a:t>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1200" dirty="0" smtClean="0">
                <a:latin typeface="TH SarabunPSK" pitchFamily="34" charset="-34"/>
              </a:rPr>
              <a:t>โดย</a:t>
            </a:r>
            <a:r>
              <a:rPr lang="th-TH" sz="11200" dirty="0">
                <a:latin typeface="TH SarabunPSK" pitchFamily="34" charset="-34"/>
              </a:rPr>
              <a:t>การแปลงค่าร้อยละของผลรวมถ่วงน้ำหนักของผลงานที่ตีพิมพ์เผยแพร่ต่อผู้สำเร็จการศึกษา เป็นคะแนนระหว่าง </a:t>
            </a:r>
            <a:r>
              <a:rPr lang="en-US" sz="11200" dirty="0">
                <a:latin typeface="TH SarabunPSK" pitchFamily="34" charset="-34"/>
              </a:rPr>
              <a:t>0 – 5 </a:t>
            </a:r>
            <a:r>
              <a:rPr lang="th-TH" sz="11200" b="1" dirty="0" smtClean="0">
                <a:latin typeface="TH SarabunPSK" pitchFamily="34" charset="-34"/>
              </a:rPr>
              <a:t>กำหนดให้คะแนน</a:t>
            </a:r>
            <a:r>
              <a:rPr lang="th-TH" sz="11200" b="1" dirty="0">
                <a:latin typeface="TH SarabunPSK" pitchFamily="34" charset="-34"/>
              </a:rPr>
              <a:t>เต็ม 5 </a:t>
            </a:r>
            <a:r>
              <a:rPr lang="en-US" sz="11200" b="1" dirty="0">
                <a:latin typeface="TH SarabunPSK" pitchFamily="34" charset="-34"/>
              </a:rPr>
              <a:t> = </a:t>
            </a:r>
            <a:r>
              <a:rPr lang="th-TH" sz="11200" b="1" dirty="0">
                <a:latin typeface="TH SarabunPSK" pitchFamily="34" charset="-34"/>
              </a:rPr>
              <a:t>ร้อยละ</a:t>
            </a:r>
            <a:r>
              <a:rPr lang="en-US" sz="11200" b="1" dirty="0">
                <a:latin typeface="TH SarabunPSK" pitchFamily="34" charset="-34"/>
              </a:rPr>
              <a:t> 80</a:t>
            </a:r>
            <a:r>
              <a:rPr lang="th-TH" sz="11200" b="1" dirty="0">
                <a:latin typeface="TH SarabunPSK" pitchFamily="34" charset="-34"/>
              </a:rPr>
              <a:t> ขึ้นไป</a:t>
            </a:r>
            <a:endParaRPr lang="en-US" sz="11200" b="1" dirty="0">
              <a:latin typeface="TH SarabunPSK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1200" dirty="0">
                <a:latin typeface="TH SarabunPSK" pitchFamily="34" charset="-34"/>
                <a:cs typeface="TH SarabunPSK" pitchFamily="34" charset="-34"/>
              </a:rPr>
              <a:t>   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1200" dirty="0"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8000" dirty="0">
                <a:latin typeface="TH SarabunPSK" pitchFamily="34" charset="-34"/>
                <a:cs typeface="TH SarabunPSK" pitchFamily="34" charset="-34"/>
              </a:rPr>
              <a:t> </a:t>
            </a:r>
            <a:endParaRPr lang="en-US" sz="80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63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128464" y="332656"/>
                <a:ext cx="9649071" cy="6048672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buNone/>
                </a:pPr>
                <a:r>
                  <a:rPr lang="th-TH" sz="12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สูตรการคำนวณ</a:t>
                </a:r>
              </a:p>
              <a:p>
                <a:pPr marL="0" indent="0">
                  <a:buNone/>
                </a:pPr>
                <a:r>
                  <a:rPr lang="th-TH" sz="11200" b="1" dirty="0" smtClean="0">
                    <a:latin typeface="DilleniaUPC" pitchFamily="18" charset="-34"/>
                    <a:cs typeface="DilleniaUPC" pitchFamily="18" charset="-34"/>
                  </a:rPr>
                  <a:t>1. </a:t>
                </a:r>
                <a:r>
                  <a:rPr lang="th-TH" sz="11200" dirty="0" smtClean="0">
                    <a:latin typeface="DilleniaUPC" pitchFamily="18" charset="-34"/>
                    <a:cs typeface="DilleniaUPC" pitchFamily="18" charset="-34"/>
                  </a:rPr>
                  <a:t>คำนวณ</a:t>
                </a:r>
                <a:r>
                  <a:rPr lang="th-TH" sz="11200" dirty="0">
                    <a:latin typeface="DilleniaUPC" pitchFamily="18" charset="-34"/>
                    <a:cs typeface="DilleniaUPC" pitchFamily="18" charset="-34"/>
                  </a:rPr>
                  <a:t>ค่าร้อยละของผลรวมถ่วงน้ำหนักของผลงานที่ตีพิมพ์เผยแพร่ต่อผู้สำเร็จการศึกษา ตามสูตร </a:t>
                </a:r>
                <a:endParaRPr lang="th-TH" sz="11200" dirty="0" smtClean="0"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endParaRPr lang="en-US" sz="11200" dirty="0"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th-TH" sz="11200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eqArr>
                            <m:eqArrPr>
                              <m:ctrlPr>
                                <a:rPr lang="th-TH" sz="11200" i="1">
                                  <a:solidFill>
                                    <a:srgbClr val="002060"/>
                                  </a:solidFill>
                                  <a:latin typeface="Cambria Math"/>
                                  <a:cs typeface="DilleniaUPC" pitchFamily="18" charset="-34"/>
                                </a:rPr>
                              </m:ctrlPr>
                            </m:eqArrPr>
                            <m:e>
                              <m:r>
                                <m:rPr>
                                  <m:nor/>
                                </m:rPr>
                                <a:rPr lang="th-TH" sz="11200">
                                  <a:solidFill>
                                    <a:srgbClr val="002060"/>
                                  </a:solidFill>
                                  <a:latin typeface="DilleniaUPC" pitchFamily="18" charset="-34"/>
                                  <a:cs typeface="DilleniaUPC" pitchFamily="18" charset="-34"/>
                                </a:rPr>
                                <m:t>ผลรวมถ่วงน้ำหนักของผลงานที่ตีพิมพ์หรือเผยแพร่ของ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th-TH" sz="11200">
                                  <a:solidFill>
                                    <a:srgbClr val="002060"/>
                                  </a:solidFill>
                                  <a:latin typeface="DilleniaUPC" pitchFamily="18" charset="-34"/>
                                  <a:cs typeface="DilleniaUPC" pitchFamily="18" charset="-34"/>
                                </a:rPr>
                                <m:t>นักศึกษาและผู้สำเร็จการศึกษาระดับปริญญา</m:t>
                              </m:r>
                              <m:r>
                                <m:rPr>
                                  <m:nor/>
                                </m:rPr>
                                <a:rPr lang="th-TH" sz="11200" b="0" i="0" smtClean="0">
                                  <a:solidFill>
                                    <a:srgbClr val="002060"/>
                                  </a:solidFill>
                                  <a:latin typeface="DilleniaUPC" pitchFamily="18" charset="-34"/>
                                  <a:cs typeface="DilleniaUPC" pitchFamily="18" charset="-34"/>
                                </a:rPr>
                                <m:t>เอก</m:t>
                              </m:r>
                              <m:r>
                                <m:rPr>
                                  <m:nor/>
                                </m:rPr>
                                <a:rPr lang="en-US" sz="11200">
                                  <a:solidFill>
                                    <a:srgbClr val="002060"/>
                                  </a:solidFill>
                                  <a:latin typeface="DilleniaUPC" pitchFamily="18" charset="-34"/>
                                  <a:cs typeface="DilleniaUPC" pitchFamily="18" charset="-34"/>
                                </a:rPr>
                                <m:t> </m:t>
                              </m:r>
                            </m:e>
                          </m:eqArr>
                        </m:num>
                        <m:den>
                          <m:r>
                            <m:rPr>
                              <m:nor/>
                            </m:rPr>
                            <a:rPr lang="th-TH" sz="11200">
                              <a:solidFill>
                                <a:srgbClr val="002060"/>
                              </a:solidFill>
                              <a:latin typeface="DilleniaUPC" pitchFamily="18" charset="-34"/>
                              <a:cs typeface="DilleniaUPC" pitchFamily="18" charset="-34"/>
                            </a:rPr>
                            <m:t>จำนวนผู้สำเร็จการศึกษาระดับปริญญา</m:t>
                          </m:r>
                          <m:r>
                            <m:rPr>
                              <m:nor/>
                            </m:rPr>
                            <a:rPr lang="th-TH" sz="11200" b="0" i="0" smtClean="0">
                              <a:solidFill>
                                <a:srgbClr val="002060"/>
                              </a:solidFill>
                              <a:latin typeface="DilleniaUPC" pitchFamily="18" charset="-34"/>
                              <a:cs typeface="DilleniaUPC" pitchFamily="18" charset="-34"/>
                            </a:rPr>
                            <m:t>เอก</m:t>
                          </m:r>
                          <m:r>
                            <m:rPr>
                              <m:nor/>
                            </m:rPr>
                            <a:rPr lang="th-TH" sz="11200">
                              <a:solidFill>
                                <a:srgbClr val="002060"/>
                              </a:solidFill>
                              <a:latin typeface="DilleniaUPC" pitchFamily="18" charset="-34"/>
                              <a:cs typeface="DilleniaUPC" pitchFamily="18" charset="-34"/>
                            </a:rPr>
                            <m:t>ทั้งหมด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11200" b="0" i="0" smtClean="0">
                          <a:solidFill>
                            <a:srgbClr val="002060"/>
                          </a:solidFill>
                          <a:latin typeface="Cambria Math"/>
                        </a:rPr>
                        <m:t>x</m:t>
                      </m:r>
                      <m:r>
                        <a:rPr lang="en-US" sz="11200" b="0" i="0" smtClean="0">
                          <a:solidFill>
                            <a:srgbClr val="002060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11200" b="0" i="0" smtClean="0">
                          <a:solidFill>
                            <a:srgbClr val="002060"/>
                          </a:solidFill>
                          <a:latin typeface="Cambria Math"/>
                        </a:rPr>
                        <m:t>100</m:t>
                      </m:r>
                    </m:oMath>
                  </m:oMathPara>
                </a14:m>
                <a:endParaRPr lang="th-TH" sz="11200" dirty="0" smtClean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endParaRPr lang="th-TH" sz="11200" dirty="0"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r>
                  <a:rPr lang="en-US" sz="11200" dirty="0" smtClean="0">
                    <a:latin typeface="DilleniaUPC" pitchFamily="18" charset="-34"/>
                    <a:cs typeface="DilleniaUPC" pitchFamily="18" charset="-34"/>
                  </a:rPr>
                  <a:t>2</a:t>
                </a:r>
                <a:r>
                  <a:rPr lang="en-US" sz="11200" dirty="0">
                    <a:latin typeface="DilleniaUPC" pitchFamily="18" charset="-34"/>
                    <a:cs typeface="DilleniaUPC" pitchFamily="18" charset="-34"/>
                  </a:rPr>
                  <a:t>. </a:t>
                </a:r>
                <a:r>
                  <a:rPr lang="th-TH" sz="11200" dirty="0" smtClean="0">
                    <a:latin typeface="DilleniaUPC" pitchFamily="18" charset="-34"/>
                    <a:cs typeface="DilleniaUPC" pitchFamily="18" charset="-34"/>
                  </a:rPr>
                  <a:t>แปลง</a:t>
                </a:r>
                <a:r>
                  <a:rPr lang="th-TH" sz="11200" dirty="0">
                    <a:latin typeface="DilleniaUPC" pitchFamily="18" charset="-34"/>
                    <a:cs typeface="DilleniaUPC" pitchFamily="18" charset="-34"/>
                  </a:rPr>
                  <a:t>ค่าร้อยละที่คำนวณได้ในข้อ </a:t>
                </a:r>
                <a:r>
                  <a:rPr lang="en-US" sz="11200" dirty="0">
                    <a:latin typeface="DilleniaUPC" pitchFamily="18" charset="-34"/>
                    <a:cs typeface="DilleniaUPC" pitchFamily="18" charset="-34"/>
                  </a:rPr>
                  <a:t>1 </a:t>
                </a:r>
                <a:r>
                  <a:rPr lang="th-TH" sz="11200" dirty="0">
                    <a:latin typeface="DilleniaUPC" pitchFamily="18" charset="-34"/>
                    <a:cs typeface="DilleniaUPC" pitchFamily="18" charset="-34"/>
                  </a:rPr>
                  <a:t>เทียบกับคะแนนเต็ม </a:t>
                </a:r>
                <a:r>
                  <a:rPr lang="th-TH" sz="11200" dirty="0" smtClean="0">
                    <a:latin typeface="DilleniaUPC" pitchFamily="18" charset="-34"/>
                    <a:cs typeface="DilleniaUPC" pitchFamily="18" charset="-34"/>
                  </a:rPr>
                  <a:t>5	</a:t>
                </a:r>
              </a:p>
              <a:p>
                <a:pPr marL="0" indent="0">
                  <a:buNone/>
                </a:pPr>
                <a:endParaRPr lang="th-TH" sz="14400" dirty="0" smtClean="0"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r>
                  <a:rPr lang="th-TH" sz="14400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คะแนนที่ได้ </a:t>
                </a:r>
                <a:r>
                  <a:rPr lang="en-US" sz="14400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=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144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eqArr>
                          <m:eqArrPr>
                            <m:ctrlPr>
                              <a:rPr lang="th-TH" sz="14400" i="1">
                                <a:solidFill>
                                  <a:srgbClr val="002060"/>
                                </a:solidFill>
                                <a:latin typeface="Cambria Math"/>
                                <a:cs typeface="DilleniaUPC" pitchFamily="18" charset="-34"/>
                              </a:rPr>
                            </m:ctrlPr>
                          </m:eqArrPr>
                          <m:e>
                            <m:r>
                              <m:rPr>
                                <m:nor/>
                              </m:rPr>
                              <a:rPr lang="th-TH" sz="144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ร้อยละของผลรวมถ่วงน้ำหนักของผลงาน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th-TH" sz="144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ที่ตีพิมพ์หรือเผยแพร่ต่อผู้สำเร็จการศึกษา</m:t>
                            </m:r>
                          </m:e>
                        </m:eqArr>
                      </m:num>
                      <m:den>
                        <m:r>
                          <m:rPr>
                            <m:nor/>
                          </m:rPr>
                          <a:rPr lang="en-US" sz="14400" b="0" i="0" smtClean="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8</m:t>
                        </m:r>
                        <m:r>
                          <m:rPr>
                            <m:nor/>
                          </m:rPr>
                          <a:rPr lang="en-US" sz="14400" b="0" i="0" dirty="0" smtClean="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en-US" sz="14400" dirty="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 </m:t>
                        </m:r>
                      </m:den>
                    </m:f>
                    <m:r>
                      <m:rPr>
                        <m:sty m:val="p"/>
                      </m:rPr>
                      <a:rPr lang="en-US" sz="14400">
                        <a:solidFill>
                          <a:srgbClr val="002060"/>
                        </a:solidFill>
                        <a:latin typeface="Cambria Math"/>
                      </a:rPr>
                      <m:t>x</m:t>
                    </m:r>
                    <m:r>
                      <a:rPr lang="en-US" sz="14400">
                        <a:solidFill>
                          <a:srgbClr val="002060"/>
                        </a:solidFill>
                        <a:latin typeface="Cambria Math"/>
                      </a:rPr>
                      <m:t> </m:t>
                    </m:r>
                    <m:r>
                      <a:rPr lang="en-US" sz="14400" b="0" i="0" smtClean="0">
                        <a:solidFill>
                          <a:srgbClr val="002060"/>
                        </a:solidFill>
                        <a:latin typeface="Cambria Math"/>
                      </a:rPr>
                      <m:t>5</m:t>
                    </m:r>
                  </m:oMath>
                </a14:m>
                <a:endParaRPr lang="th-TH" sz="14400" dirty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endParaRPr lang="th-TH" sz="11200" dirty="0" smtClean="0"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r>
                  <a:rPr lang="en-US" sz="11200" b="1" dirty="0" smtClean="0">
                    <a:latin typeface="DilleniaUPC" pitchFamily="18" charset="-34"/>
                    <a:cs typeface="DilleniaUPC" pitchFamily="18" charset="-34"/>
                  </a:rPr>
                  <a:t> </a:t>
                </a:r>
                <a:endParaRPr lang="en-US" sz="11200" dirty="0">
                  <a:latin typeface="DilleniaUPC" pitchFamily="18" charset="-34"/>
                  <a:cs typeface="DilleniaUPC" pitchFamily="18" charset="-34"/>
                </a:endParaRPr>
              </a:p>
              <a:p>
                <a:endParaRPr lang="th-TH" sz="8000" dirty="0">
                  <a:latin typeface="TH SarabunPSK" pitchFamily="34" charset="-34"/>
                  <a:cs typeface="TH SarabunPSK" pitchFamily="34" charset="-34"/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28464" y="332656"/>
                <a:ext cx="9649071" cy="6048672"/>
              </a:xfrm>
              <a:blipFill rotWithShape="1">
                <a:blip r:embed="rId2"/>
                <a:stretch>
                  <a:fillRect l="-1895" t="-2621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74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499" y="548680"/>
            <a:ext cx="9049005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h-TH" sz="8000" dirty="0" smtClean="0"/>
          </a:p>
          <a:p>
            <a:pPr marL="0" indent="0">
              <a:buNone/>
            </a:pPr>
            <a:r>
              <a:rPr lang="en-US" sz="8000" b="1" dirty="0" smtClean="0"/>
              <a:t> </a:t>
            </a:r>
            <a:endParaRPr lang="en-US" sz="8000" dirty="0"/>
          </a:p>
          <a:p>
            <a:endParaRPr lang="th-TH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52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652928"/>
              </p:ext>
            </p:extLst>
          </p:nvPr>
        </p:nvGraphicFramePr>
        <p:xfrm>
          <a:off x="128464" y="764704"/>
          <a:ext cx="9505056" cy="48965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9201"/>
                <a:gridCol w="8115855"/>
              </a:tblGrid>
              <a:tr h="3152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ค่าน้ำหนัก</a:t>
                      </a:r>
                      <a:endParaRPr lang="en-US" sz="3000" b="1" dirty="0"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ระดับคุณภาพ</a:t>
                      </a:r>
                      <a:endParaRPr lang="en-US" sz="3000" b="1" dirty="0"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631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0.20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บทความฉบับสมบูรณ์ที่ตีพิมพ์ในรายงานสืบเนื่องจากการประชุมวิชาการระดับชาติ</a:t>
                      </a:r>
                      <a:endParaRPr lang="en-US" sz="3000" b="1" dirty="0">
                        <a:effectLst/>
                        <a:latin typeface="DilleniaUPC" pitchFamily="18" charset="-34"/>
                        <a:ea typeface="Calibri"/>
                        <a:cs typeface="DilleniaUPC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1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3000" b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0.40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196850" algn="l"/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บทความฉบับสมบูรณ์ที่ตีพิมพ์ในรายงานสืบเนื่องจากการประชุมวิชาการระดับนานาชาติ หรือในวารสารทางวิชาการระดับชาติที่ไม่อยู่ในฐานข้อมูล ตามประกาศ </a:t>
                      </a:r>
                      <a:r>
                        <a:rPr lang="th-TH" sz="3000" b="1" dirty="0" err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ก.พ.อ</a:t>
                      </a: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. หรือระเบียบคณะกรรมการการอุดมศึกษาว่าด้วย หลักเกณฑ์การพิจารณาวารสารทางวิชาการสำหรับการเผยแพร่ผลงานทางวิชาการ พ.ศ.</a:t>
                      </a:r>
                      <a:r>
                        <a:rPr lang="en-US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2556</a:t>
                      </a: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 แต่สถาบันนำเสนอสภาสถาบันอนุมัติและจัดทำเป็นประกาศให้ทราบเป็นการทั่วไป และแจ้งให้ </a:t>
                      </a:r>
                      <a:r>
                        <a:rPr lang="th-TH" sz="3000" b="1" dirty="0" err="1" smtClean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ก.พ.อ</a:t>
                      </a:r>
                      <a:r>
                        <a:rPr lang="th-TH" sz="3000" b="1" dirty="0" smtClean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.</a:t>
                      </a: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/</a:t>
                      </a:r>
                      <a:r>
                        <a:rPr lang="th-TH" sz="3000" b="1" dirty="0" err="1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กกอ</a:t>
                      </a: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.ทราบภายใน 30 วันนับแต่วันที่ออกประกาศ  </a:t>
                      </a:r>
                      <a:endParaRPr lang="en-US" sz="3000" b="1" dirty="0">
                        <a:effectLst/>
                        <a:latin typeface="DilleniaUPC" pitchFamily="18" charset="-34"/>
                        <a:cs typeface="DilleniaUPC" pitchFamily="18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DilleniaUPC" pitchFamily="18" charset="-34"/>
                          <a:cs typeface="DilleniaUPC" pitchFamily="18" charset="-34"/>
                        </a:rPr>
                        <a:t>ผลงานที่ได้รับการจดอนุสิทธิบัตร</a:t>
                      </a:r>
                      <a:endParaRPr lang="en-US" sz="3000" b="1" dirty="0">
                        <a:effectLst/>
                        <a:latin typeface="DilleniaUPC" pitchFamily="18" charset="-34"/>
                        <a:ea typeface="Calibri"/>
                        <a:cs typeface="DilleniaUPC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4567" y="116632"/>
            <a:ext cx="8142905" cy="5232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  <a:tab pos="1350963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การกำหนดระดับคุณภาพผลงานทางวิชาการ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0596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499" y="548680"/>
            <a:ext cx="9049005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h-TH" sz="8000" dirty="0" smtClean="0"/>
          </a:p>
          <a:p>
            <a:pPr marL="0" indent="0">
              <a:buNone/>
            </a:pPr>
            <a:r>
              <a:rPr lang="en-US" sz="8000" b="1" dirty="0" smtClean="0"/>
              <a:t> </a:t>
            </a:r>
            <a:endParaRPr lang="en-US" sz="8000" dirty="0"/>
          </a:p>
          <a:p>
            <a:endParaRPr lang="th-TH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53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143073"/>
              </p:ext>
            </p:extLst>
          </p:nvPr>
        </p:nvGraphicFramePr>
        <p:xfrm>
          <a:off x="272480" y="561256"/>
          <a:ext cx="9205024" cy="60360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24136"/>
                <a:gridCol w="7980888"/>
              </a:tblGrid>
              <a:tr h="469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cs typeface="+mn-cs"/>
                        </a:rPr>
                        <a:t>ค่าน้ำหนัก</a:t>
                      </a:r>
                      <a:endParaRPr lang="en-US" sz="2400" b="1" dirty="0">
                        <a:effectLst/>
                        <a:latin typeface="Angsana New" pitchFamily="18" charset="-34"/>
                        <a:cs typeface="+mn-cs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cs typeface="+mn-cs"/>
                        </a:rPr>
                        <a:t>ระดับคุณภาพ</a:t>
                      </a:r>
                      <a:endParaRPr lang="en-US" sz="2400" b="1" dirty="0">
                        <a:effectLst/>
                        <a:latin typeface="Angsana New" pitchFamily="18" charset="-34"/>
                        <a:cs typeface="+mn-cs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69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0.60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บทความที่ตีพิมพ์ในวารสารวิชาการที่ปรากฏในฐานข้อมูล </a:t>
                      </a:r>
                      <a:r>
                        <a:rPr lang="en-US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TCI </a:t>
                      </a: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กลุ่มที่ 2</a:t>
                      </a:r>
                      <a:endParaRPr lang="en-US" sz="2400" b="1" dirty="0">
                        <a:effectLst/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94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2400" b="1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0.80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บทความที่ตีพิมพ์ในวารสารวิชาการระดับนานาชาติที่ไม่อยู่ในฐานข้อมูล ตามประกาศ </a:t>
                      </a:r>
                      <a:r>
                        <a:rPr lang="th-TH" sz="2400" b="1" dirty="0" err="1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ก.พ.อ</a:t>
                      </a: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. หรือระเบียบคณะกรรมการการอุดมศึกษาว่าด้วย หลักเกณฑ์การพิจารณาวารสารทางวิชาการสำหรับการเผยแพร่ผลงานทางวิชาการ พ.ศ.</a:t>
                      </a:r>
                      <a:r>
                        <a:rPr lang="en-US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2556</a:t>
                      </a: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 แต่สถาบันนำเสนอสภาสถาบันอนุมัติและจัดทำเป็นประกาศให้ทราบเป็นการทั่วไป และแจ้งให้ </a:t>
                      </a:r>
                      <a:r>
                        <a:rPr lang="th-TH" sz="2400" b="1" dirty="0" err="1" smtClean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ก.พ.อ</a:t>
                      </a:r>
                      <a:r>
                        <a:rPr lang="th-TH" sz="2400" b="1" dirty="0" smtClean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.</a:t>
                      </a: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  <a:r>
                        <a:rPr lang="th-TH" sz="2400" b="1" dirty="0" err="1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กกอ</a:t>
                      </a: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.ทราบภายใน 30 วันนับแต่วันที่ออกประกาศ (ซึ่งไม่อยู่ใน </a:t>
                      </a:r>
                      <a:r>
                        <a:rPr lang="en-US" sz="2400" b="1" dirty="0" err="1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Beall’s</a:t>
                      </a:r>
                      <a:r>
                        <a:rPr lang="en-US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 list</a:t>
                      </a: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) หรือตีพิมพ์ในวารสารวิชาการที่ปรากฏในฐานข้อมูล </a:t>
                      </a:r>
                      <a:r>
                        <a:rPr lang="en-US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TCI </a:t>
                      </a: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กลุ่มที่ 1</a:t>
                      </a:r>
                      <a:endParaRPr lang="en-US" sz="2400" b="1" dirty="0">
                        <a:effectLst/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4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2400" b="1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1.00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201295" algn="l"/>
                          <a:tab pos="914400" algn="l"/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บทความที่ตีพิมพ์ในวารสารวิชาการระดับนานาชาติที่ปรากฏในฐานข้อมูลระดับนานาชาติตามประกาศ </a:t>
                      </a:r>
                      <a:r>
                        <a:rPr lang="th-TH" sz="2400" b="1" dirty="0" err="1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ก.พ.อ</a:t>
                      </a: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. หรือระเบียบคณะกรรมการการอุดมศึกษา ว่าด้วย หลักเกณฑ์การพิจารณาวารสารทางวิชาการสำหรับการเผยแพร่ผลงานทางวิชาการ พ.ศ. </a:t>
                      </a:r>
                      <a:r>
                        <a:rPr lang="en-US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2556</a:t>
                      </a: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 </a:t>
                      </a:r>
                      <a:endParaRPr lang="en-US" sz="2400" b="1" dirty="0"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4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ผลงานที่ได้รับการจดสิทธิบัตร</a:t>
                      </a:r>
                      <a:endParaRPr lang="en-US" sz="2400" b="1" dirty="0">
                        <a:effectLst/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4568" y="41402"/>
            <a:ext cx="8142905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  <a:tab pos="1350963" algn="l"/>
              </a:tabLs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การกำหนดระดับคุณภาพผลงานทางวิชาการ (ต่อ)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1880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499" y="548680"/>
            <a:ext cx="9049005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h-TH" sz="8000" dirty="0" smtClean="0"/>
          </a:p>
          <a:p>
            <a:pPr marL="0" indent="0">
              <a:buNone/>
            </a:pPr>
            <a:r>
              <a:rPr lang="en-US" sz="8000" b="1" dirty="0" smtClean="0"/>
              <a:t> </a:t>
            </a:r>
            <a:endParaRPr lang="en-US" sz="8000" dirty="0"/>
          </a:p>
          <a:p>
            <a:endParaRPr lang="th-TH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16496" y="271937"/>
            <a:ext cx="8813465" cy="5232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  <a:tab pos="1350963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การกำหนดระดับคุณภาพผลงานทางวิชาการ (ต่อ)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16496" y="1196752"/>
            <a:ext cx="9127013" cy="5078313"/>
          </a:xfrm>
          <a:prstGeom prst="rect">
            <a:avLst/>
          </a:prstGeom>
          <a:gradFill flip="none" rotWithShape="1">
            <a:gsLst>
              <a:gs pos="0">
                <a:srgbClr val="0796A9">
                  <a:tint val="66000"/>
                  <a:satMod val="160000"/>
                </a:srgbClr>
              </a:gs>
              <a:gs pos="50000">
                <a:srgbClr val="0796A9">
                  <a:tint val="44500"/>
                  <a:satMod val="160000"/>
                </a:srgbClr>
              </a:gs>
              <a:gs pos="100000">
                <a:srgbClr val="0796A9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  <a:tab pos="1350963" algn="l"/>
              </a:tabLst>
            </a:pPr>
            <a:r>
              <a:rPr kumimoji="0" lang="th-TH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Calibri" pitchFamily="34" charset="0"/>
                <a:cs typeface="Angsana New" pitchFamily="18" charset="-34"/>
              </a:rPr>
              <a:t>การส่งบทความเพื่อพิจารณาคัดเลือกให้นำเสนอในการประชุมวิชาการต้องส่งเป็นฉบับสมบูรณ์ (</a:t>
            </a:r>
            <a:r>
              <a:rPr kumimoji="0" lang="en-US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Calibri" pitchFamily="34" charset="0"/>
                <a:cs typeface="Angsana New" pitchFamily="18" charset="-34"/>
              </a:rPr>
              <a:t>Full Paper</a:t>
            </a:r>
            <a:r>
              <a:rPr kumimoji="0" lang="th-TH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Calibri" pitchFamily="34" charset="0"/>
                <a:cs typeface="Angsana New" pitchFamily="18" charset="-34"/>
              </a:rPr>
              <a:t>) และเมื่อได้รับการตอบรับและตีพิมพ์แล้ว การตีพิมพ์ต้องตีพิมพ์เป็นฉบับสมบูรณ์ซึ่งสามารถอยู่ในรูปแบบเอกสาร หรือสื่ออิเล็กทรอนิกส์ได้</a:t>
            </a:r>
            <a:endParaRPr kumimoji="0" lang="th-TH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4786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55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4068022"/>
              </p:ext>
            </p:extLst>
          </p:nvPr>
        </p:nvGraphicFramePr>
        <p:xfrm>
          <a:off x="344906" y="1196752"/>
          <a:ext cx="9072589" cy="50270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2277"/>
                <a:gridCol w="7340312"/>
              </a:tblGrid>
              <a:tr h="2052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ค่าน้ำหนัก</a:t>
                      </a:r>
                      <a:endParaRPr lang="en-US" sz="3600" b="1" dirty="0"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ระดับคุณภาพ</a:t>
                      </a:r>
                      <a:endParaRPr lang="en-US" sz="3600" b="1" dirty="0"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079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0.20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spc="-40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งานสร้างสรรค์ที่มีการเผยแพร่สู่สาธารณะในลักษณะใดลักษณะหนึ่ง หรือผ่านสื่ออิเล็กทรอนิกส์ </a:t>
                      </a:r>
                      <a:r>
                        <a:rPr lang="en-US" sz="3600" b="1" spc="-40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online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2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0.40</a:t>
                      </a:r>
                      <a:endParaRPr lang="en-US" sz="3600" b="1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งานสร้างสรรค์ที่ได้รับการเผยแพร่ในระดับสถาบัน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5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0.60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งานสร้างสรรค์ที่ได้รับการเผยแพร่ในระดับชาติ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0.80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งานสร้างสรรค์ที่ได้รับการเผยแพร่ในระดับความร่วมมือระหว่างประเทศ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1.00</a:t>
                      </a:r>
                      <a:endParaRPr lang="en-US" sz="3600" b="1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งานสร้างสรรค์ที่ได้รับการเผยแพร่ในระดับภูมิภาคอาเซียน/นานาชาติ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400" y="252082"/>
            <a:ext cx="9220095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ctr" fontAlgn="base">
              <a:spcBef>
                <a:spcPct val="0"/>
              </a:spcBef>
              <a:spcAft>
                <a:spcPct val="0"/>
              </a:spcAft>
              <a:tabLst>
                <a:tab pos="914400" algn="l"/>
                <a:tab pos="1350963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การกำหนด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ระดับคุณภาพงาน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สร้างสรรค์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451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400" y="252082"/>
            <a:ext cx="9220095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ctr" fontAlgn="base">
              <a:spcBef>
                <a:spcPct val="0"/>
              </a:spcBef>
              <a:spcAft>
                <a:spcPct val="0"/>
              </a:spcAft>
              <a:tabLst>
                <a:tab pos="914400" algn="l"/>
                <a:tab pos="1350963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การกำหนด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ระดับคุณภาพงาน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สร้างสรรค์ (ต่อ)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30192" y="1052736"/>
            <a:ext cx="9439049" cy="1569660"/>
          </a:xfrm>
          <a:prstGeom prst="rect">
            <a:avLst/>
          </a:prstGeom>
          <a:gradFill flip="none" rotWithShape="1">
            <a:gsLst>
              <a:gs pos="0">
                <a:srgbClr val="0796A9">
                  <a:tint val="66000"/>
                  <a:satMod val="160000"/>
                </a:srgbClr>
              </a:gs>
              <a:gs pos="50000">
                <a:srgbClr val="0796A9">
                  <a:tint val="44500"/>
                  <a:satMod val="160000"/>
                </a:srgbClr>
              </a:gs>
              <a:gs pos="100000">
                <a:srgbClr val="0796A9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350963" algn="l"/>
              </a:tabLst>
            </a:pP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ผลงานสร้างสรรค์ทุกชิ้นต้องผ่านการพิจารณาจากคณะกรรมการที่มีองค์ประกอบไม่น้อยกว่า 3 คน โดยมีบุคคลภายนอกสถาบันร่วมพิจารณา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ด้วย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5144" y="2924944"/>
            <a:ext cx="9439049" cy="317009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1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1">
                  <a:lumMod val="40000"/>
                  <a:lumOff val="6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หมายเหตุ</a:t>
            </a:r>
            <a:endParaRPr lang="en-US" sz="32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ผลงานวิจัยที่มีชื่อนักศึกษาและอาจารย์ร่วมกันและนับ</a:t>
            </a: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ใน</a:t>
            </a:r>
            <a:b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ตัว</a:t>
            </a: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บ่งชี้นี้แล้ว สามารถนำไปนับในตัวบ่งชี้ผลงานทาง</a:t>
            </a: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วิชาการของ</a:t>
            </a: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อาจารย์</a:t>
            </a:r>
            <a:endParaRPr lang="en-US" sz="28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ผลงานของนักศึกษาและผู้สำเร็จการศึกษาให้นับผลงานทุกชิ้นที่มีการตีพิมพ์เผยแพร่ในปีการประเมินนั้นๆ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ในกรณีที่ไม่มีผู้สำเร็จการศึกษาไม่พิจารณาตัวบ่งชี้นี้</a:t>
            </a:r>
          </a:p>
        </p:txBody>
      </p:sp>
    </p:spTree>
    <p:extLst>
      <p:ext uri="{BB962C8B-B14F-4D97-AF65-F5344CB8AC3E}">
        <p14:creationId xmlns:p14="http://schemas.microsoft.com/office/powerpoint/2010/main" val="302591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0" y="1700808"/>
            <a:ext cx="9361040" cy="2592288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ตัว</a:t>
            </a: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บ่งชี้ที่  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3</a:t>
            </a: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.1  การรับนักศึกษา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th-TH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ตัว</a:t>
            </a: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บ่งชี้ที่  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3</a:t>
            </a: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.2  การส่งเสริมและพัฒนานักศึกษา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th-TH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ตัว</a:t>
            </a: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บ่งชี้ที่  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3</a:t>
            </a: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.3  ผลที่เกิดกับนักศึกษา</a:t>
            </a:r>
            <a:endParaRPr lang="th-TH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>
                <a:solidFill>
                  <a:schemeClr val="tx1"/>
                </a:solidFill>
              </a:rPr>
              <a:pPr/>
              <a:t>57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4656" y="188641"/>
            <a:ext cx="8064895" cy="92333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องค์ประกอบที่ </a:t>
            </a:r>
            <a:r>
              <a:rPr lang="th-TH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3  นักศึกษา</a:t>
            </a:r>
            <a:endParaRPr lang="th-TH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812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0" y="260648"/>
            <a:ext cx="9283031" cy="6120680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ตัวบ่งชี้ที่ </a:t>
            </a:r>
            <a:r>
              <a:rPr lang="en-US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3.1</a:t>
            </a:r>
            <a:r>
              <a:rPr lang="th-TH" sz="1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	การรับ</a:t>
            </a:r>
            <a:r>
              <a:rPr lang="th-TH" sz="1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นักศึกษา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th-TH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ชนิดของตัวบ่งชี้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9600" dirty="0">
                <a:latin typeface="TH SarabunPSK" pitchFamily="34" charset="-34"/>
                <a:cs typeface="TH SarabunPSK" pitchFamily="34" charset="-34"/>
              </a:rPr>
              <a:t>กระบวนการ</a:t>
            </a:r>
            <a:endParaRPr lang="th-TH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th-TH" sz="4000" b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คำอธิบาย</a:t>
            </a:r>
            <a:r>
              <a:rPr lang="th-TH" sz="1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ตัวบ่งชี้</a:t>
            </a:r>
            <a:r>
              <a:rPr lang="en-US" sz="1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>คุณสมบัติ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ของนักศึกษาที่รับเข้าศึกษาในหลักสูตรเป็นปัจจัยพื้นฐานของความสำเร็จ แต่ละหลักสูตรจะมีแนวคิดปรัชญาในการออกแบบหลักสูตร ซึ่งจำเป็นต้องมีการกำหนดคุณสมบัติของนักศึกษาที่สอดคล้องกับลักษณะธรรมชาติของหลักสูตร  </a:t>
            </a: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/>
            </a:r>
            <a:br>
              <a:rPr lang="th-TH" sz="12800" dirty="0" smtClean="0">
                <a:latin typeface="Cordia New" pitchFamily="34" charset="-34"/>
                <a:cs typeface="Cordia New" pitchFamily="34" charset="-34"/>
              </a:rPr>
            </a:b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>การ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กำหนดเกณฑ์ที่ใช้ในการคัดเลือกต้องมีความโปร่งใส ชัดเจน และสอดคล้องกับคุณสมบัติของนักศึกษาที่กำหนดในหลักสูตร มีเครื่องมือที่ใช้ในการคัดเลือก </a:t>
            </a: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>ข้อมูล 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หรือวิธีการคัดนักศึกษาให้ได้นักศึกษาที่มีความพร้อมทางปัญญา สุขภาพกายและจิต ความ</a:t>
            </a: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>มุ่งมั่นที่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จะเรียน และมีเวลาเรียนเพียงพอ เพื่อให้สามารถสำเร็จการศึกษาได้ตามระยะเวลาที่หลักสูตรกำหนด</a:t>
            </a:r>
            <a:endParaRPr lang="en-US" sz="12800" dirty="0">
              <a:latin typeface="Cordia New" pitchFamily="34" charset="-34"/>
              <a:cs typeface="Cordia New" pitchFamily="34" charset="-34"/>
            </a:endParaRPr>
          </a:p>
          <a:p>
            <a:pPr marL="0" indent="0" algn="thaiDist">
              <a:lnSpc>
                <a:spcPct val="92000"/>
              </a:lnSpc>
              <a:spcAft>
                <a:spcPts val="0"/>
              </a:spcAft>
              <a:buNone/>
              <a:tabLst>
                <a:tab pos="914400" algn="l"/>
              </a:tabLst>
            </a:pPr>
            <a:endParaRPr lang="th-TH" sz="12800" b="1" dirty="0">
              <a:latin typeface="Cordia New" pitchFamily="34" charset="-34"/>
              <a:cs typeface="Cordia New" pitchFamily="34" charset="-34"/>
            </a:endParaRPr>
          </a:p>
          <a:p>
            <a:pPr marL="0" indent="0" algn="thaiDist">
              <a:lnSpc>
                <a:spcPct val="92000"/>
              </a:lnSpc>
              <a:spcAft>
                <a:spcPts val="0"/>
              </a:spcAft>
              <a:buNone/>
              <a:tabLst>
                <a:tab pos="914400" algn="l"/>
              </a:tabLst>
            </a:pPr>
            <a:r>
              <a:rPr lang="en-US" sz="11200" dirty="0">
                <a:solidFill>
                  <a:srgbClr val="FF000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/>
            </a:r>
            <a:br>
              <a:rPr lang="en-US" sz="11200" dirty="0">
                <a:solidFill>
                  <a:srgbClr val="FF0000"/>
                </a:solidFill>
                <a:latin typeface="Cordia New" pitchFamily="34" charset="-34"/>
                <a:ea typeface="Times New Roman"/>
                <a:cs typeface="Cordia New" pitchFamily="34" charset="-34"/>
              </a:rPr>
            </a:br>
            <a:endParaRPr lang="th-TH" sz="11200" dirty="0">
              <a:solidFill>
                <a:srgbClr val="FF0000"/>
              </a:solidFill>
              <a:latin typeface="Cordia New" pitchFamily="34" charset="-34"/>
              <a:ea typeface="Times New Roman"/>
              <a:cs typeface="Cordia New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23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0" y="404664"/>
            <a:ext cx="9433048" cy="5760640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th-TH" sz="4000" b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lnSpc>
                <a:spcPct val="92000"/>
              </a:lnSpc>
              <a:spcAft>
                <a:spcPts val="0"/>
              </a:spcAft>
              <a:buNone/>
              <a:tabLst>
                <a:tab pos="914400" algn="l"/>
              </a:tabLst>
            </a:pPr>
            <a:r>
              <a:rPr lang="th-TH" sz="16000" b="1" dirty="0" smtClean="0">
                <a:latin typeface="Cordia New" pitchFamily="34" charset="-34"/>
                <a:ea typeface="Times New Roman"/>
                <a:cs typeface="Cordia New" pitchFamily="34" charset="-34"/>
              </a:rPr>
              <a:t>ใน</a:t>
            </a:r>
            <a:r>
              <a:rPr lang="th-TH" sz="16000" b="1" dirty="0">
                <a:latin typeface="Cordia New" pitchFamily="34" charset="-34"/>
                <a:ea typeface="Times New Roman"/>
                <a:cs typeface="Cordia New" pitchFamily="34" charset="-34"/>
              </a:rPr>
              <a:t>การรายงานการดำเนินงานตามตัวบ่งชี้นี้ ให้</a:t>
            </a:r>
            <a:r>
              <a:rPr lang="th-TH" sz="16000" b="1" dirty="0" smtClean="0">
                <a:latin typeface="Cordia New" pitchFamily="34" charset="-34"/>
                <a:ea typeface="Times New Roman"/>
                <a:cs typeface="Cordia New" pitchFamily="34" charset="-34"/>
              </a:rPr>
              <a:t>อธิบายกระบวนการ</a:t>
            </a:r>
            <a:r>
              <a:rPr lang="th-TH" sz="16000" b="1" dirty="0">
                <a:latin typeface="Cordia New" pitchFamily="34" charset="-34"/>
                <a:ea typeface="Times New Roman"/>
                <a:cs typeface="Cordia New" pitchFamily="34" charset="-34"/>
              </a:rPr>
              <a:t>หรือแสดงผลการ</a:t>
            </a:r>
            <a:r>
              <a:rPr lang="th-TH" sz="16000" b="1" dirty="0" smtClean="0">
                <a:latin typeface="Cordia New" pitchFamily="34" charset="-34"/>
                <a:ea typeface="Times New Roman"/>
                <a:cs typeface="Cordia New" pitchFamily="34" charset="-34"/>
              </a:rPr>
              <a:t>ดำเนินงานอย่างน้อยให้ครอบคลุมประเด็นต่อไปนี้</a:t>
            </a:r>
            <a:endParaRPr lang="en-US" sz="1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ea typeface="Cordia New"/>
              <a:cs typeface="Cordia New" pitchFamily="34" charset="-34"/>
            </a:endParaRPr>
          </a:p>
          <a:p>
            <a:pPr marL="1798638" lvl="4" indent="-473075">
              <a:lnSpc>
                <a:spcPct val="120000"/>
              </a:lnSpc>
              <a:spcBef>
                <a:spcPts val="0"/>
              </a:spcBef>
              <a:tabLst>
                <a:tab pos="1798638" algn="l"/>
              </a:tabLst>
            </a:pPr>
            <a:r>
              <a:rPr lang="th-TH" sz="1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การ</a:t>
            </a:r>
            <a:r>
              <a:rPr lang="th-TH" sz="1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รับนักศึกษา</a:t>
            </a:r>
            <a:endParaRPr lang="en-US" sz="1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1798638" lvl="4" indent="-473075">
              <a:lnSpc>
                <a:spcPct val="120000"/>
              </a:lnSpc>
              <a:spcBef>
                <a:spcPts val="0"/>
              </a:spcBef>
              <a:tabLst>
                <a:tab pos="1798638" algn="l"/>
              </a:tabLst>
            </a:pPr>
            <a:r>
              <a:rPr lang="th-TH" sz="1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การ</a:t>
            </a:r>
            <a:r>
              <a:rPr lang="th-TH" sz="1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เตรียมความพร้อมก่อนเข้าศึกษา</a:t>
            </a:r>
            <a:endParaRPr lang="th-TH" sz="1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0" indent="0">
              <a:lnSpc>
                <a:spcPct val="92000"/>
              </a:lnSpc>
              <a:buNone/>
              <a:tabLst>
                <a:tab pos="914400" algn="l"/>
              </a:tabLst>
            </a:pPr>
            <a:endParaRPr lang="th-TH" sz="9600" b="1" dirty="0">
              <a:latin typeface="Cordia New" pitchFamily="34" charset="-34"/>
              <a:ea typeface="Times New Roman"/>
              <a:cs typeface="Cordia New" pitchFamily="34" charset="-34"/>
            </a:endParaRPr>
          </a:p>
          <a:p>
            <a:pPr marL="0" indent="0">
              <a:lnSpc>
                <a:spcPct val="92000"/>
              </a:lnSpc>
              <a:buNone/>
              <a:tabLst>
                <a:tab pos="914400" algn="l"/>
              </a:tabLst>
            </a:pPr>
            <a:endParaRPr lang="th-TH" sz="14400" b="1" dirty="0" smtClean="0">
              <a:latin typeface="Cordia New" pitchFamily="34" charset="-34"/>
              <a:ea typeface="Times New Roman"/>
              <a:cs typeface="Cordia New" pitchFamily="34" charset="-34"/>
            </a:endParaRPr>
          </a:p>
          <a:p>
            <a:pPr marL="0" indent="0">
              <a:lnSpc>
                <a:spcPct val="92000"/>
              </a:lnSpc>
              <a:buNone/>
              <a:tabLst>
                <a:tab pos="914400" algn="l"/>
              </a:tabLst>
            </a:pPr>
            <a:r>
              <a:rPr lang="th-TH" sz="16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imes New Roman"/>
                <a:cs typeface="Cordia New" pitchFamily="34" charset="-34"/>
              </a:rPr>
              <a:t>ใน</a:t>
            </a:r>
            <a:r>
              <a:rPr lang="th-TH" sz="16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imes New Roman"/>
                <a:cs typeface="Cordia New" pitchFamily="34" charset="-34"/>
              </a:rPr>
              <a:t>การประเมินเพื่อให้ทราบว่าอยู่ในระดับคะแนนใด ให้พิจารณาในภาพรวมของ</a:t>
            </a:r>
            <a:r>
              <a:rPr lang="th-TH" sz="16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imes New Roman"/>
                <a:cs typeface="Cordia New" pitchFamily="34" charset="-34"/>
              </a:rPr>
              <a:t>ผลการ</a:t>
            </a:r>
            <a:r>
              <a:rPr lang="th-TH" sz="16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imes New Roman"/>
                <a:cs typeface="Cordia New" pitchFamily="34" charset="-34"/>
              </a:rPr>
              <a:t>ดำเนินงานทั้งหมด ที่ทำให้ได้นักศึกษาที่มีความพร้อมที่จะเรียนในหลักสู</a:t>
            </a:r>
            <a:r>
              <a:rPr lang="th-TH" sz="14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imes New Roman"/>
                <a:cs typeface="Cordia New" pitchFamily="34" charset="-34"/>
              </a:rPr>
              <a:t>ตร</a:t>
            </a:r>
            <a:r>
              <a:rPr lang="en-US" sz="14400" dirty="0">
                <a:solidFill>
                  <a:srgbClr val="FF000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/>
            </a:r>
            <a:br>
              <a:rPr lang="en-US" sz="14400" dirty="0">
                <a:solidFill>
                  <a:srgbClr val="FF0000"/>
                </a:solidFill>
                <a:latin typeface="Cordia New" pitchFamily="34" charset="-34"/>
                <a:ea typeface="Times New Roman"/>
                <a:cs typeface="Cordia New" pitchFamily="34" charset="-34"/>
              </a:rPr>
            </a:br>
            <a:endParaRPr lang="th-TH" sz="14400" dirty="0">
              <a:solidFill>
                <a:srgbClr val="FF0000"/>
              </a:solidFill>
              <a:latin typeface="Cordia New" pitchFamily="34" charset="-34"/>
              <a:ea typeface="Times New Roman"/>
              <a:cs typeface="Cordia New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9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188640"/>
            <a:ext cx="9439049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960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60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799988"/>
              </p:ext>
            </p:extLst>
          </p:nvPr>
        </p:nvGraphicFramePr>
        <p:xfrm>
          <a:off x="128464" y="692696"/>
          <a:ext cx="9577062" cy="59121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53187"/>
                <a:gridCol w="1326905"/>
                <a:gridCol w="1548056"/>
                <a:gridCol w="1560483"/>
                <a:gridCol w="1609346"/>
                <a:gridCol w="2279085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0</a:t>
                      </a:r>
                      <a:endParaRPr lang="en-US" sz="22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1</a:t>
                      </a:r>
                      <a:endParaRPr lang="en-US" sz="22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2</a:t>
                      </a:r>
                      <a:endParaRPr lang="en-US" sz="22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3</a:t>
                      </a:r>
                      <a:endParaRPr lang="en-US" sz="22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4</a:t>
                      </a:r>
                      <a:endParaRPr lang="en-US" sz="22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5</a:t>
                      </a:r>
                      <a:endParaRPr lang="en-US" sz="22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  <a:tr h="4669720">
                <a:tc>
                  <a:txBody>
                    <a:bodyPr/>
                    <a:lstStyle/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ไม่มีระบบ </a:t>
                      </a:r>
                      <a:endParaRPr lang="en-US" sz="2200" b="1" dirty="0">
                        <a:solidFill>
                          <a:srgbClr val="FF0000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ไม่มีกลไก</a:t>
                      </a:r>
                      <a:endParaRPr lang="en-US" sz="2200" b="1" dirty="0">
                        <a:solidFill>
                          <a:srgbClr val="FF0000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ไม่มีแนวคิดในการกำกับติดตามและปรับปรุง</a:t>
                      </a:r>
                      <a:endParaRPr lang="en-US" sz="2200" b="1" dirty="0">
                        <a:solidFill>
                          <a:srgbClr val="FF0000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ไม่มีข้อมูล</a:t>
                      </a:r>
                      <a:r>
                        <a:rPr lang="th-TH" sz="2200" b="1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หลักฐาน</a:t>
                      </a:r>
                      <a:endParaRPr lang="en-US" sz="2200" b="1" dirty="0">
                        <a:solidFill>
                          <a:srgbClr val="FF0000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b="1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b="1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b="1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ไม่มีการนำระบบกลไกไปสู่</a:t>
                      </a:r>
                      <a:r>
                        <a:rPr lang="th-TH" sz="2200" b="1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</a:t>
                      </a: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/ดำเนินงาน</a:t>
                      </a:r>
                      <a:endParaRPr lang="en-US" sz="22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b="1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b="1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b="1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b="1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b="1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b="1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b="1" dirty="0">
                        <a:solidFill>
                          <a:srgbClr val="FF0000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ไม่มีการปรับปรุง</a:t>
                      </a:r>
                      <a:r>
                        <a:rPr lang="th-TH" sz="2200" b="1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       พัฒนา        กระบวนการ</a:t>
                      </a:r>
                      <a:endParaRPr lang="en-US" sz="2200" b="1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b="1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b="1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b="1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b="1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b="1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b="1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b="1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</a:t>
                      </a:r>
                      <a:r>
                        <a:rPr lang="th-TH" sz="2200" b="1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ปรับปรุง/</a:t>
                      </a:r>
                      <a:r>
                        <a:rPr lang="th-TH" sz="2200" b="1" spc="0" baseline="0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พัฒนากระบวนการ   </a:t>
                      </a:r>
                      <a:r>
                        <a:rPr lang="th-TH" sz="2200" b="1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จาก</a:t>
                      </a:r>
                      <a:r>
                        <a:rPr lang="th-TH" sz="2200" b="1" dirty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ผลการประเมิน</a:t>
                      </a:r>
                      <a:endParaRPr lang="en-US" sz="2200" b="1" dirty="0">
                        <a:solidFill>
                          <a:srgbClr val="FF0000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b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มีกลไก</a:t>
                      </a:r>
                      <a:endParaRPr lang="en-US" sz="2200" b="1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</a:t>
                      </a:r>
                      <a:b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กลไกไปสู่</a:t>
                      </a:r>
                      <a:b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การปฏิบัติ/ดำเนินงาน</a:t>
                      </a:r>
                      <a:endParaRPr lang="en-US" sz="2200" b="1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b="1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มีผลจากการปรับปรุงเห็นชัดเจนเป็นรูปธรรม</a:t>
                      </a:r>
                      <a:endParaRPr lang="en-US" sz="2200" b="1" dirty="0">
                        <a:solidFill>
                          <a:srgbClr val="FF0000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มีกลไก</a:t>
                      </a:r>
                      <a:endParaRPr lang="en-US" sz="2200" b="1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b="1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b="1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/>
                        <a:defRPr/>
                      </a:pPr>
                      <a:r>
                        <a:rPr kumimoji="0" lang="th-TH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     เห็นชัดเจนเป็นรูปธรรม</a:t>
                      </a:r>
                    </a:p>
                    <a:p>
                      <a:pPr marL="171450" lvl="0" indent="-17145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b="1" kern="1200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มีแนวทางปฏิบัติที่ดี โดยมีหลักฐาน</a:t>
                      </a:r>
                      <a:br>
                        <a:rPr lang="th-TH" sz="2200" b="1" kern="1200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b="1" kern="1200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เชิงประจักษ์ยืนยัน </a:t>
                      </a:r>
                      <a:br>
                        <a:rPr lang="th-TH" sz="2200" b="1" kern="1200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b="1" kern="1200" dirty="0" smtClean="0"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และกรรมการผู้ตรวจประเมินสามารถให้เหตุผลอธิบายการเป็นแนวปฏิบัติที่ดีได้ชัดเจน</a:t>
                      </a: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th-TH" sz="800" b="1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433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th-TH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ตัวบ่งชี้ที่ </a:t>
            </a:r>
            <a:r>
              <a:rPr lang="en-US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3.2</a:t>
            </a:r>
            <a:r>
              <a:rPr lang="th-TH" sz="1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การส่งเสริมและพัฒนานักศึกษา</a:t>
            </a:r>
            <a:endParaRPr lang="th-TH" sz="1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40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1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ชนิดของตัวบ่งชี้</a:t>
            </a:r>
            <a:r>
              <a:rPr lang="th-TH" sz="80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11200" dirty="0" smtClean="0">
                <a:latin typeface="TH SarabunPSK" pitchFamily="34" charset="-34"/>
                <a:cs typeface="TH SarabunPSK" pitchFamily="34" charset="-34"/>
              </a:rPr>
              <a:t>กระบวนการ  </a:t>
            </a:r>
            <a:endParaRPr lang="en-US" sz="112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1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คำอธิบาย</a:t>
            </a:r>
            <a:r>
              <a:rPr lang="th-TH" sz="1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</a:t>
            </a:r>
            <a:r>
              <a:rPr lang="en-US" sz="96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2000" dirty="0" smtClean="0">
                <a:latin typeface="Cordia New" pitchFamily="34" charset="-34"/>
                <a:cs typeface="Cordia New" pitchFamily="34" charset="-34"/>
              </a:rPr>
              <a:t>ในช่วง</a:t>
            </a:r>
            <a:r>
              <a:rPr lang="th-TH" sz="12000" dirty="0">
                <a:latin typeface="Cordia New" pitchFamily="34" charset="-34"/>
                <a:cs typeface="Cordia New" pitchFamily="34" charset="-34"/>
              </a:rPr>
              <a:t>ปีแรกของ</a:t>
            </a:r>
            <a:r>
              <a:rPr lang="th-TH" sz="12000" dirty="0" smtClean="0">
                <a:latin typeface="Cordia New" pitchFamily="34" charset="-34"/>
                <a:cs typeface="Cordia New" pitchFamily="34" charset="-34"/>
              </a:rPr>
              <a:t>การศึกษา ต้อง</a:t>
            </a:r>
            <a:r>
              <a:rPr lang="th-TH" sz="12000" dirty="0">
                <a:latin typeface="Cordia New" pitchFamily="34" charset="-34"/>
                <a:cs typeface="Cordia New" pitchFamily="34" charset="-34"/>
              </a:rPr>
              <a:t>มีกลไกในการพัฒนาความรู้พื้นฐานหรือการเตรียมความพร้อมทางการเรียนแก่นักศึกษา เพื่อให้มีความสามารถในการเรียนรู้ระดับอุดมศึกษาได้อย่างมีความสุข อัตราการลาออกกลางคันน้อย ในระหว่างการศึกษามีการจัดกิจกรรมการพัฒนาความรู้ความสามารถในรูปแบบ</a:t>
            </a:r>
            <a:r>
              <a:rPr lang="th-TH" sz="12000" dirty="0" smtClean="0">
                <a:latin typeface="Cordia New" pitchFamily="34" charset="-34"/>
                <a:cs typeface="Cordia New" pitchFamily="34" charset="-34"/>
              </a:rPr>
              <a:t>ต่างๆ </a:t>
            </a:r>
            <a:r>
              <a:rPr lang="th-TH" sz="12000" dirty="0">
                <a:latin typeface="Cordia New" pitchFamily="34" charset="-34"/>
                <a:cs typeface="Cordia New" pitchFamily="34" charset="-34"/>
              </a:rPr>
              <a:t>ทั้งกิจกรรมในห้องเรียนและนอกห้องเรียน  มีกิจกรรมเสริมสร้างความเป็นพลเมืองดีที่มีจิตสำนึกสาธารณะ  มีการวางระบบการดูแลให้คำปรึกษาจากอาจารย์ที่ปรึกษาวิชาการ (ระดับปริญญาตรี โท เอก) ระบบการป้องกันหรือการบริหารจัดการความเสี่ยงของนักศึกษา เพื่อให้สามารถสำเร็จการศึกษาได้ตามระยะเวลาที่หลักสูตรกำหนด รวมทั้งการส่งเสริมการเผยแพร่ผลงานวิชาการของนักศึกษา การสร้างโอกาสการเรียนรู้ที่ส่งเสริมการพัฒนาศักยภาพนักศึกษาและทักษะการเรียนรู้ในศตวรรษที่ </a:t>
            </a:r>
            <a:r>
              <a:rPr lang="en-US" sz="12000" dirty="0">
                <a:latin typeface="Cordia New" pitchFamily="34" charset="-34"/>
                <a:cs typeface="Cordia New" pitchFamily="34" charset="-34"/>
              </a:rPr>
              <a:t>21</a:t>
            </a:r>
            <a:r>
              <a:rPr lang="th-TH" sz="12000" dirty="0">
                <a:latin typeface="Cordia New" pitchFamily="34" charset="-34"/>
                <a:cs typeface="Cordia New" pitchFamily="34" charset="-34"/>
              </a:rPr>
              <a:t> ให้ได้มาตรฐานสากล </a:t>
            </a:r>
            <a:endParaRPr lang="th-TH" sz="12000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9600" dirty="0" smtClean="0">
                <a:solidFill>
                  <a:srgbClr val="000000"/>
                </a:solidFill>
                <a:ea typeface="Times New Roman"/>
                <a:cs typeface="TH SarabunPSK"/>
              </a:rPr>
              <a:t>	</a:t>
            </a:r>
            <a:endParaRPr lang="th-TH" sz="9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17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4400" dirty="0" smtClean="0">
                <a:solidFill>
                  <a:srgbClr val="00000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ใน</a:t>
            </a:r>
            <a:r>
              <a:rPr lang="th-TH" sz="14400" dirty="0">
                <a:solidFill>
                  <a:srgbClr val="00000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การรายงานการดำเนินงานตามตัวบ่งชี้นี้ ให้อธิบายกระบวนการหรือแสดงผลการ</a:t>
            </a:r>
            <a:r>
              <a:rPr lang="th-TH" sz="14400" dirty="0" smtClean="0">
                <a:solidFill>
                  <a:srgbClr val="00000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ดำเนินงานอย่างน้อยให้ครอบคลุมประเด็นต่อไปนี้</a:t>
            </a:r>
            <a:endParaRPr lang="en-US" sz="14400" dirty="0" smtClean="0">
              <a:latin typeface="Cordia New" pitchFamily="34" charset="-34"/>
              <a:cs typeface="Cordia New" pitchFamily="34" charset="-34"/>
            </a:endParaRPr>
          </a:p>
          <a:p>
            <a:pPr marL="1798638" lvl="4" indent="-473075">
              <a:buFont typeface="Arial" pitchFamily="34" charset="0"/>
              <a:buChar char="•"/>
            </a:pPr>
            <a:r>
              <a:rPr lang="th-TH" sz="1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การควบคุมการดูแลการให้คำปรึกษาวิชาการและแนะแนวแก่นักศึกษาปริญญาตรี</a:t>
            </a:r>
            <a:endParaRPr lang="en-US" sz="14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1798638" lvl="4" indent="-473075">
              <a:buFont typeface="Arial" pitchFamily="34" charset="0"/>
              <a:buChar char="•"/>
            </a:pPr>
            <a:r>
              <a:rPr lang="th-TH" sz="1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การ</a:t>
            </a:r>
            <a:r>
              <a:rPr lang="th-TH" sz="1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ควบคุมดูแลการให้คำปรึกษาวิทยานิพนธ์ แก่บัณฑิตศึกษา</a:t>
            </a:r>
            <a:endParaRPr lang="en-US" sz="1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1798638" lvl="4" indent="-473075">
              <a:buFont typeface="Arial" pitchFamily="34" charset="0"/>
              <a:buChar char="•"/>
            </a:pPr>
            <a:r>
              <a:rPr lang="th-TH" sz="1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การ</a:t>
            </a:r>
            <a:r>
              <a:rPr lang="th-TH" sz="1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พัฒนาศักยภาพนักศึกษาและการเสริมสร้างทักษะการเรียนรู้ในศตวรรษที่</a:t>
            </a:r>
            <a:r>
              <a:rPr lang="en-US" sz="1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1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21</a:t>
            </a:r>
          </a:p>
          <a:p>
            <a:pPr marL="0" indent="0">
              <a:buNone/>
            </a:pPr>
            <a:endParaRPr lang="th-TH" sz="14400" b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th-TH" sz="1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imes New Roman"/>
                <a:cs typeface="Cordia New" pitchFamily="34" charset="-34"/>
              </a:rPr>
              <a:t>ใน</a:t>
            </a:r>
            <a:r>
              <a:rPr lang="th-TH" sz="1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imes New Roman"/>
                <a:cs typeface="Cordia New" pitchFamily="34" charset="-34"/>
              </a:rPr>
              <a:t>การประเมินเพื่อให้ทราบว่าอยู่ในระดับคะแนนใด ให้พิจารณาในภาพรวมของผลการดำเนินงานทั้งหมด ที่ทำให้ได้นักศึกษาเรียนอย่างมีความสุขและมีทักษะที่จำเป็นต่อการประกอบอาชีพในอนาคต </a:t>
            </a:r>
            <a:endParaRPr lang="en-US" sz="1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ea typeface="Cordia New"/>
              <a:cs typeface="Cordia New" pitchFamily="34" charset="-34"/>
            </a:endParaRPr>
          </a:p>
          <a:p>
            <a:pPr marL="0" indent="0">
              <a:buNone/>
            </a:pPr>
            <a:r>
              <a:rPr lang="en-US" sz="80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 smtClean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52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188640"/>
            <a:ext cx="9439049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960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63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5061214"/>
              </p:ext>
            </p:extLst>
          </p:nvPr>
        </p:nvGraphicFramePr>
        <p:xfrm>
          <a:off x="128464" y="692696"/>
          <a:ext cx="9577062" cy="58023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53187"/>
                <a:gridCol w="1326905"/>
                <a:gridCol w="1548056"/>
                <a:gridCol w="1560483"/>
                <a:gridCol w="1609346"/>
                <a:gridCol w="2279085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0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1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2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3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4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5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  <a:tr h="466972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ไม่มีระบบ 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ไม่มีแนวคิดในการกำกับติดตามและปรับปรุง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ไม่มีข้อมูลหลักฐาน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ไม่มีการนำระบบกลไกไปสู่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/ดำเนินงาน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ไม่มีการปรับปรุง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พัฒนา   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ปรับปรุง/</a:t>
                      </a:r>
                      <a:r>
                        <a:rPr lang="th-TH" sz="2200" spc="0" baseline="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พัฒนากระบวนการ  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จาก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ผลการประเมิน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กลไกไปสู่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มีผลจากการปรับปรุงเห็นชัดเจนเป็นรูปธรรม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</a:t>
                      </a:r>
                      <a:endParaRPr kumimoji="0" lang="en-US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เห็นชัดเจนเป็นรูปธรรม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มีแนวทางปฏิบัติที่ดี โดยมีหลักฐาน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เชิงประจักษ์ยืนยัน 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และกรรมการผู้ตรวจประเมินสามารถให้เหตุผลอธิบายการเป็นแนวปฏิบัติที่ดีได้ชัดเจน</a:t>
                      </a:r>
                      <a:endParaRPr kumimoji="0" lang="th-TH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th-TH" sz="2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251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332656"/>
            <a:ext cx="9439049" cy="61206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h-TH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ตัวบ่งชี้ที่ 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3.3</a:t>
            </a:r>
            <a:r>
              <a:rPr lang="th-TH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ผลที่เกิดกับนักศึกษา</a:t>
            </a:r>
          </a:p>
          <a:p>
            <a:pPr marL="0" indent="0">
              <a:buNone/>
            </a:pPr>
            <a:endParaRPr lang="th-TH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ชนิด</a:t>
            </a:r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ของตัวบ่งชี้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ผลลัพธ์  </a:t>
            </a:r>
            <a:endParaRPr lang="en-US" sz="30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10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คำอธิบาย</a:t>
            </a:r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</a:t>
            </a:r>
            <a:r>
              <a:rPr 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ผล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การประกันคุณภาพควรทำให้นักศึกษามีความพร้อมทางการเรียน มีอัตรา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การ</a:t>
            </a:r>
            <a:br>
              <a:rPr lang="th-TH" sz="24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คง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อยู่ของนักศึกษาในหลักสูตรสูง อัตราการสำเร็จการศึกษาตามหลักสูตรสูง นักศึกษามีความ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พึง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พอใจต่อหลักสูตร และผลการจัดการข้อร้องเรียนของนักศึกษา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0" indent="0">
              <a:buNone/>
            </a:pPr>
            <a:endParaRPr lang="en-US" sz="10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400" dirty="0" smtClean="0">
                <a:solidFill>
                  <a:srgbClr val="000000"/>
                </a:solidFill>
                <a:ea typeface="Times New Roman"/>
                <a:cs typeface="TH SarabunPSK"/>
              </a:rPr>
              <a:t>ใน</a:t>
            </a:r>
            <a:r>
              <a:rPr lang="th-TH" sz="2400" dirty="0">
                <a:solidFill>
                  <a:srgbClr val="000000"/>
                </a:solidFill>
                <a:ea typeface="Times New Roman"/>
                <a:cs typeface="TH SarabunPSK"/>
              </a:rPr>
              <a:t>การรายงานการดำเนินงานตามตัวบ่งชี้นี้ </a:t>
            </a:r>
            <a:r>
              <a:rPr lang="th-TH" sz="2400" b="1" dirty="0">
                <a:solidFill>
                  <a:srgbClr val="000000"/>
                </a:solidFill>
                <a:ea typeface="Times New Roman"/>
                <a:cs typeface="TH SarabunPSK"/>
              </a:rPr>
              <a:t>ให้อธิบายกระบวนการหรือแสดงผลการดำเนินงานใน</a:t>
            </a:r>
            <a:r>
              <a:rPr lang="th-TH" sz="2400" b="1" dirty="0" smtClean="0">
                <a:solidFill>
                  <a:srgbClr val="000000"/>
                </a:solidFill>
                <a:ea typeface="Times New Roman"/>
                <a:cs typeface="TH SarabunPSK"/>
              </a:rPr>
              <a:t>ประเด็นต่อไปนี้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  <a:p>
            <a:pPr lvl="4"/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คงอยู่ 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lvl="4"/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สำเร็จการศึกษา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lvl="4"/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พึงพอใจและผลการจัดการข้อร้องเรียนของนักศึกษา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2400" dirty="0" smtClean="0">
                <a:latin typeface="TH SarabunPSK" pitchFamily="34" charset="-34"/>
                <a:cs typeface="TH SarabunPSK" pitchFamily="34" charset="-34"/>
              </a:rPr>
            </a:b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98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188640"/>
            <a:ext cx="9439049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960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65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027555"/>
              </p:ext>
            </p:extLst>
          </p:nvPr>
        </p:nvGraphicFramePr>
        <p:xfrm>
          <a:off x="200472" y="692696"/>
          <a:ext cx="9517058" cy="603504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374151"/>
                <a:gridCol w="1368152"/>
                <a:gridCol w="1440160"/>
                <a:gridCol w="1578177"/>
                <a:gridCol w="1512168"/>
                <a:gridCol w="2244250"/>
              </a:tblGrid>
              <a:tr h="3129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</a:tr>
              <a:tr h="553501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ไม่มีการรายงานผลการดำเนินงาน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2159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มีการรายงานผลการดำเนินงานในบางเรื่อง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มีการรายงานผลการดำเนินงานครบทุกเรื่องตามคำอธิบายใน</a:t>
                      </a:r>
                      <a:b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</a:b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ตัวบ่งชี้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มีการรายงานผลการดำเนินงานครบทุกเรื่องตามคำอธิบาย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ใน</a:t>
                      </a:r>
                      <a:b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</a:b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ตัว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บ่งชี้ 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มีแนวโน้มผลการดำเนินงานที่ดีขึ้นในบาง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เรื่อง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มีการรายงานผลการดำเนินงานครบทุกเรื่องตามคำอธิบาย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ใน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       ตัว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บ่งชี้ 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มีแนวโน้มผลการดำเนินงานที่ดีขึ้นในทุกเรื่อง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มีการรายงาน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ผล</a:t>
                      </a:r>
                      <a:b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</a:b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การดำเนินงาน</a:t>
                      </a:r>
                      <a:b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</a:b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ครบ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ทุกเรื่องตามคำอธิบาย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ในตัว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บ่งชี้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มีแนวโน้ม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ผลการ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ดำเนินงานที่ดีขึ้น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ในทุกเรื่อง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มีผลการดำเนินงานที่โดดเด่น </a:t>
                      </a:r>
                      <a:r>
                        <a:rPr lang="th-TH" sz="2200" spc="-50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เทียบเคียงกับหลักสูตรนั้นในสถาบันกลุ่มเดียวกัน โดยมีหลักฐานเชิงประจักษ์ยืนยัน และกรรมการผู้ตรวจประเมินสามารถให้เหตุผลอธิบายว่าเป็นผลการดำเนินงานที่โดดเด่นอย่างแท้จริง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111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00471" y="1844824"/>
            <a:ext cx="9361040" cy="2304256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ตัว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บ่งชี้ที่  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4</a:t>
            </a: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.1	การ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บริหารและ</a:t>
            </a: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พัฒนาอาจารย์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  <a:p>
            <a:pPr marL="0" indent="0">
              <a:buNone/>
            </a:pP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ตัว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บ่งชี้ที่  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4</a:t>
            </a: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.2	คุณภาพ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อาจารย์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  <a:p>
            <a:pPr marL="0" indent="0">
              <a:buNone/>
            </a:pP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ตัว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บ่งชี้ที่  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4</a:t>
            </a: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.3	ผล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ที่เกิดกับอาจารย์</a:t>
            </a:r>
            <a:endParaRPr lang="th-TH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66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60512" y="404664"/>
            <a:ext cx="8568952" cy="10156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องค์ประกอบที่ </a:t>
            </a:r>
            <a:r>
              <a:rPr lang="th-TH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4  อาจารย์</a:t>
            </a:r>
            <a:endParaRPr lang="th-TH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8045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th-TH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ตัวบ่งชี้ที่ </a:t>
            </a:r>
            <a:r>
              <a:rPr lang="en-US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4.1</a:t>
            </a:r>
            <a:r>
              <a:rPr lang="th-TH" sz="1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การบริหารและพัฒนา</a:t>
            </a:r>
            <a:r>
              <a:rPr lang="th-TH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อาจารย์</a:t>
            </a:r>
          </a:p>
          <a:p>
            <a:pPr marL="0" indent="0">
              <a:buNone/>
            </a:pPr>
            <a:endParaRPr lang="th-TH" sz="72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1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ชนิด</a:t>
            </a:r>
            <a:r>
              <a:rPr lang="th-TH" sz="1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ของตัวบ่งชี้</a:t>
            </a:r>
            <a:r>
              <a:rPr lang="th-TH" sz="128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12800" dirty="0" smtClean="0">
                <a:latin typeface="TH SarabunPSK" pitchFamily="34" charset="-34"/>
                <a:cs typeface="TH SarabunPSK" pitchFamily="34" charset="-34"/>
              </a:rPr>
              <a:t>กระบวนการ  </a:t>
            </a:r>
            <a:endParaRPr lang="th-TH" sz="1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72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1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คำอธิบาย</a:t>
            </a:r>
            <a:r>
              <a:rPr lang="th-TH" sz="1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</a:t>
            </a:r>
            <a:r>
              <a:rPr lang="en-US" sz="1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>การ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บริหารและพัฒนาอาจารย์  เริ่มต้นตั้งแต่ระบบการรับอาจารย์ใหม่ ต้องกำหนดเกณฑ์คุณสมบัติอาจารย์ที่สอดคล้องกับสภาพบริบท ปรัชญา วิสัยทัศน์ของสถาบัน และของหลักสูตร มีกลไกการคัดเลือกอาจารย์ที่เหมาะสม โปร่งใส  นอกจากนี้ต้องมีระบบการบริหารอาจารย์ โดยการกำหนดนโยบาย แผนระยะยาว เพื่อให้ได้อาจารย์ที่มีคุณสมบัติทั้งเชิงปริมาณและเชิงคุณภาพที่เป็นไปตามเกณฑ์มาตรฐานหลักสูตรที่กำหนดโดยสำนักงานคณะกรรมการการอุดมศึกษา และระบบการส่งเสริมและพัฒนาอาจารย์   มีการวางแผนและการลงทุนงบประมาณและทรัพยากรและกิจกรรมการดำเนินงาน ตลอดจนการกำกับดูแล และการพัฒนาคุณภาพอาจารย์  </a:t>
            </a:r>
            <a:endParaRPr lang="th-TH" sz="12800" dirty="0" smtClean="0">
              <a:latin typeface="Cordia New" pitchFamily="34" charset="-34"/>
              <a:cs typeface="Cordia New" pitchFamily="34" charset="-34"/>
            </a:endParaRPr>
          </a:p>
          <a:p>
            <a:pPr marL="1143000" lvl="4" indent="0">
              <a:buNone/>
            </a:pPr>
            <a:r>
              <a:rPr lang="th-TH" sz="8000" b="1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45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4500" dirty="0" smtClean="0">
                <a:latin typeface="TH SarabunPSK" pitchFamily="34" charset="-34"/>
                <a:cs typeface="TH SarabunPSK" pitchFamily="34" charset="-34"/>
              </a:rPr>
            </a:br>
            <a:endParaRPr lang="th-TH" sz="45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07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 fontScale="25000" lnSpcReduction="20000"/>
          </a:bodyPr>
          <a:lstStyle/>
          <a:p>
            <a:pPr marL="0" indent="0" algn="thaiDist">
              <a:lnSpc>
                <a:spcPct val="92000"/>
              </a:lnSpc>
              <a:spcAft>
                <a:spcPts val="0"/>
              </a:spcAft>
              <a:buNone/>
              <a:tabLst>
                <a:tab pos="914400" algn="l"/>
              </a:tabLst>
            </a:pPr>
            <a:r>
              <a:rPr lang="th-TH" sz="16000" dirty="0" smtClean="0">
                <a:latin typeface="Cordia New" pitchFamily="34" charset="-34"/>
                <a:cs typeface="Cordia New" pitchFamily="34" charset="-34"/>
              </a:rPr>
              <a:t>ใน</a:t>
            </a:r>
            <a:r>
              <a:rPr lang="th-TH" sz="16000" dirty="0">
                <a:latin typeface="Cordia New" pitchFamily="34" charset="-34"/>
                <a:cs typeface="Cordia New" pitchFamily="34" charset="-34"/>
              </a:rPr>
              <a:t>การรายงานการดำเนินงานตามตัวบ่งชี้นี้ </a:t>
            </a:r>
            <a:r>
              <a:rPr lang="th-TH" sz="16000" b="1" dirty="0">
                <a:latin typeface="Cordia New" pitchFamily="34" charset="-34"/>
                <a:cs typeface="Cordia New" pitchFamily="34" charset="-34"/>
              </a:rPr>
              <a:t>ให้อธิบายกระบวนการหรือแสดงผลการดำเนินงานอย่างน้อยให้ครอบคลุมประเด็นต่อไปนี้</a:t>
            </a:r>
          </a:p>
          <a:p>
            <a:pPr marL="1706563" lvl="4" indent="-381000"/>
            <a:r>
              <a:rPr lang="th-TH" sz="16000" b="1" dirty="0" smtClean="0">
                <a:latin typeface="Cordia New" pitchFamily="34" charset="-34"/>
                <a:cs typeface="Cordia New" pitchFamily="34" charset="-34"/>
              </a:rPr>
              <a:t>ระบบ</a:t>
            </a:r>
            <a:r>
              <a:rPr lang="th-TH" sz="16000" b="1" dirty="0">
                <a:latin typeface="Cordia New" pitchFamily="34" charset="-34"/>
                <a:cs typeface="Cordia New" pitchFamily="34" charset="-34"/>
              </a:rPr>
              <a:t>การรับและแต่งตั้งอาจารย์ประจำหลักสูตร</a:t>
            </a:r>
            <a:endParaRPr lang="en-US" sz="16000" b="1" dirty="0">
              <a:latin typeface="Cordia New" pitchFamily="34" charset="-34"/>
              <a:cs typeface="Cordia New" pitchFamily="34" charset="-34"/>
            </a:endParaRPr>
          </a:p>
          <a:p>
            <a:pPr marL="1706563" lvl="4" indent="-381000"/>
            <a:r>
              <a:rPr lang="th-TH" sz="16000" b="1" dirty="0" smtClean="0">
                <a:latin typeface="Cordia New" pitchFamily="34" charset="-34"/>
                <a:cs typeface="Cordia New" pitchFamily="34" charset="-34"/>
              </a:rPr>
              <a:t>ระบบ</a:t>
            </a:r>
            <a:r>
              <a:rPr lang="th-TH" sz="16000" b="1" dirty="0">
                <a:latin typeface="Cordia New" pitchFamily="34" charset="-34"/>
                <a:cs typeface="Cordia New" pitchFamily="34" charset="-34"/>
              </a:rPr>
              <a:t>การบริหารอาจารย์</a:t>
            </a:r>
            <a:endParaRPr lang="en-US" sz="16000" b="1" dirty="0">
              <a:latin typeface="Cordia New" pitchFamily="34" charset="-34"/>
              <a:cs typeface="Cordia New" pitchFamily="34" charset="-34"/>
            </a:endParaRPr>
          </a:p>
          <a:p>
            <a:pPr marL="1706563" lvl="4" indent="-381000"/>
            <a:r>
              <a:rPr lang="th-TH" sz="16000" b="1" dirty="0" smtClean="0">
                <a:latin typeface="Cordia New" pitchFamily="34" charset="-34"/>
                <a:cs typeface="Cordia New" pitchFamily="34" charset="-34"/>
              </a:rPr>
              <a:t>ระบบ</a:t>
            </a:r>
            <a:r>
              <a:rPr lang="th-TH" sz="16000" b="1" dirty="0">
                <a:latin typeface="Cordia New" pitchFamily="34" charset="-34"/>
                <a:cs typeface="Cordia New" pitchFamily="34" charset="-34"/>
              </a:rPr>
              <a:t>การส่งเสริมและพัฒนา</a:t>
            </a:r>
            <a:r>
              <a:rPr lang="th-TH" sz="16000" b="1" dirty="0" smtClean="0">
                <a:latin typeface="Cordia New" pitchFamily="34" charset="-34"/>
                <a:cs typeface="Cordia New" pitchFamily="34" charset="-34"/>
              </a:rPr>
              <a:t>อาจารย์</a:t>
            </a:r>
          </a:p>
          <a:p>
            <a:pPr marL="0" lvl="4" indent="0">
              <a:buNone/>
            </a:pPr>
            <a:endParaRPr lang="th-TH" sz="12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ea typeface="Times New Roman"/>
              <a:cs typeface="Cordia New" pitchFamily="34" charset="-34"/>
            </a:endParaRPr>
          </a:p>
          <a:p>
            <a:pPr marL="0" lvl="4" indent="0">
              <a:buNone/>
            </a:pPr>
            <a:r>
              <a:rPr lang="th-TH" sz="12300" b="1" dirty="0" smtClean="0">
                <a:solidFill>
                  <a:srgbClr val="0070C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ใน</a:t>
            </a:r>
            <a:r>
              <a:rPr lang="th-TH" sz="12300" b="1" dirty="0">
                <a:solidFill>
                  <a:srgbClr val="0070C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การประเมินเพื่อให้ทราบว่าอยู่ในระดับคะแนนใด </a:t>
            </a:r>
            <a:r>
              <a:rPr lang="th-TH" sz="123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imes New Roman"/>
                <a:cs typeface="Cordia New" pitchFamily="34" charset="-34"/>
              </a:rPr>
              <a:t>ให้พิจารณาในภาพรวมของผลการดำเนินงานทั้งหมด ที่ทำให้หลักสูตรมีอาจารย์ที่มีคุณสมบัติเหมาะสมทั้งในด้านวุฒิการศึกษาและตำแหน่งทางวิชาการเป็นไปตามเกณฑ์มาตรฐานหลักสูตรอย่างต่อเนื่อง และมีการส่งเสริมให้มีการเพิ่มพูนความรู้ความสามารถของอาจารย์เพื่อสร้างความเข้มแข็งทางวิชาการของหลักสูตร</a:t>
            </a:r>
            <a:endParaRPr lang="th-TH" sz="123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1143000" lvl="4" indent="0">
              <a:buNone/>
            </a:pPr>
            <a:r>
              <a:rPr lang="th-TH" sz="8000" b="1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45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4500" dirty="0" smtClean="0">
                <a:latin typeface="TH SarabunPSK" pitchFamily="34" charset="-34"/>
                <a:cs typeface="TH SarabunPSK" pitchFamily="34" charset="-34"/>
              </a:rPr>
            </a:br>
            <a:endParaRPr lang="th-TH" sz="45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28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188640"/>
            <a:ext cx="9439049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960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69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403442"/>
              </p:ext>
            </p:extLst>
          </p:nvPr>
        </p:nvGraphicFramePr>
        <p:xfrm>
          <a:off x="128464" y="692696"/>
          <a:ext cx="9577062" cy="58023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53187"/>
                <a:gridCol w="1326905"/>
                <a:gridCol w="1548056"/>
                <a:gridCol w="1560483"/>
                <a:gridCol w="1609346"/>
                <a:gridCol w="2279085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0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1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2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3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4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5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  <a:tr h="466972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ไม่มีระบบ 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ไม่มีแนวคิดในการกำกับติดตามและปรับปรุง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ไม่มีข้อมูลหลักฐาน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ไม่มีการนำระบบกลไกไปสู่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/ดำเนินงาน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ไม่มีการปรับปรุง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พัฒนา   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ปรับปรุง/</a:t>
                      </a:r>
                      <a:r>
                        <a:rPr lang="th-TH" sz="2200" spc="0" baseline="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พัฒนากระบวนการ  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จาก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ผลการประเมิน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กลไกไปสู่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มีผลจากการปรับปรุงเห็นชัดเจนเป็นรูปธรรม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</a:t>
                      </a:r>
                      <a:endParaRPr kumimoji="0" lang="en-US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เห็นชัดเจนเป็นรูปธรรม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มีแนวทางปฏิบัติที่ดี โดยมีหลักฐาน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เชิงประจักษ์ยืนยัน 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และกรรมการผู้ตรวจประเมินสามารถให้เหตุผลอธิบายการเป็นแนวปฏิบัติที่ดีได้ชัดเจน</a:t>
                      </a:r>
                      <a:endParaRPr kumimoji="0" lang="th-TH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th-TH" sz="2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238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ตัวบ่งชี้ที่ 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4.2</a:t>
            </a:r>
            <a:r>
              <a:rPr lang="th-TH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คุณภาพอาจารย์</a:t>
            </a:r>
          </a:p>
          <a:p>
            <a:pPr marL="0" indent="0">
              <a:buNone/>
            </a:pPr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ชนิด</a:t>
            </a:r>
            <a:r>
              <a:rPr lang="th-TH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ของตัวบ่งชี้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ปัจจัยนำเข้า  </a:t>
            </a:r>
            <a:endParaRPr lang="th-TH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11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คำอธิบาย</a:t>
            </a: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</a:t>
            </a: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ส่งเสริมและพัฒนาอาจารย์ต้องทำให้อาจารย์ในหลักสูตรมีคุณสมบัติที่เหมาะสมและเพียงพอ โดยทำให้อาจารย์มีความรู้ ความเชี่ยวชาญทางสาขาวิชาที่เปิดให้บริการ และมีประสบการณ์ที่เหมาะสมกับการผลิตบัณฑิต อันสะท้อนจากวุฒิการศึกษา ตำแหน่งทางวิชาการ และความก้าวหน้าในการผลิตผลงานทางวิชาการอย่างต่อเนื่อง  </a:t>
            </a:r>
            <a:endParaRPr lang="th-TH" sz="3600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16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0" y="366272"/>
            <a:ext cx="9439049" cy="6159072"/>
          </a:xfrm>
        </p:spPr>
        <p:txBody>
          <a:bodyPr>
            <a:noAutofit/>
          </a:bodyPr>
          <a:lstStyle/>
          <a:p>
            <a:pPr marL="441325" indent="-441325">
              <a:buNone/>
            </a:pP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4400" dirty="0">
                <a:latin typeface="Angsana New" pitchFamily="18" charset="-34"/>
                <a:cs typeface="Angsana New" pitchFamily="18" charset="-34"/>
              </a:rPr>
              <a:t>ประเด็นในการพิจารณาตัวบ่งชี้</a:t>
            </a:r>
            <a:r>
              <a:rPr lang="th-TH" sz="4400" dirty="0" smtClean="0">
                <a:latin typeface="Angsana New" pitchFamily="18" charset="-34"/>
                <a:cs typeface="Angsana New" pitchFamily="18" charset="-34"/>
              </a:rPr>
              <a:t>นี้ จะประกอบด้วย</a:t>
            </a:r>
          </a:p>
          <a:p>
            <a:pPr marL="441325" indent="-441325">
              <a:buNone/>
            </a:pPr>
            <a:endParaRPr lang="en-US" sz="1200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  <a:p>
            <a:pPr marL="441325" indent="-441325">
              <a:buFont typeface="Wingdings" pitchFamily="2" charset="2"/>
              <a:buChar char="q"/>
            </a:pPr>
            <a:r>
              <a:rPr lang="th-TH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ร้อย</a:t>
            </a:r>
            <a:r>
              <a:rPr lang="th-TH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ละของอาจารย์ประจำหลักสูตรที่มีคุณวุฒิปริญญาเอก</a:t>
            </a:r>
            <a:endParaRPr lang="en-US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marL="441325" indent="-441325">
              <a:buFont typeface="Wingdings" pitchFamily="2" charset="2"/>
              <a:buChar char="q"/>
            </a:pPr>
            <a:r>
              <a:rPr lang="th-TH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ร้อย</a:t>
            </a:r>
            <a:r>
              <a:rPr lang="th-TH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ละของอาจารย์ประจำหลักสูตรที่ดำรงตำแหน่งทางวิชาการ</a:t>
            </a:r>
            <a:endParaRPr lang="en-US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marL="441325" indent="-441325">
              <a:buFont typeface="Wingdings" pitchFamily="2" charset="2"/>
              <a:buChar char="q"/>
            </a:pPr>
            <a:r>
              <a:rPr lang="th-TH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ผลงาน</a:t>
            </a:r>
            <a:r>
              <a:rPr lang="th-TH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ทางวิชาการของอาจารย์ประจำหลักสูตร</a:t>
            </a:r>
            <a:endParaRPr lang="en-US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marL="441325" indent="-441325">
              <a:buFont typeface="Wingdings" pitchFamily="2" charset="2"/>
              <a:buChar char="q"/>
            </a:pPr>
            <a:r>
              <a:rPr lang="th-TH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จำนวน</a:t>
            </a:r>
            <a:r>
              <a:rPr lang="th-TH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บทความของอาจารย์ประจำหลักสูตรปริญญาเอกที่ได้รับการอ้างอิงในฐานข้อมูล 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TCI </a:t>
            </a:r>
            <a:r>
              <a:rPr lang="th-TH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และ 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SCOPUS </a:t>
            </a:r>
            <a:r>
              <a:rPr lang="th-TH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ต่อจำนวนอาจารย์ประจำหลักสูตร</a:t>
            </a:r>
            <a:r>
              <a:rPr lang="th-TH" sz="36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	</a:t>
            </a:r>
            <a:r>
              <a:rPr lang="en-US" sz="3600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3600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</a:br>
            <a:endParaRPr lang="th-TH" sz="3600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25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/>
          </a:bodyPr>
          <a:lstStyle/>
          <a:p>
            <a:pPr marL="533400" indent="-533400">
              <a:buFont typeface="Wingdings" pitchFamily="2" charset="2"/>
              <a:buChar char="q"/>
            </a:pPr>
            <a:r>
              <a:rPr lang="th-TH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ร้อย</a:t>
            </a:r>
            <a:r>
              <a:rPr lang="th-TH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ละของอาจารย์ประจำหลักสูตรที่มีคุณวุฒิปริญญา</a:t>
            </a:r>
            <a:r>
              <a:rPr lang="th-TH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เอก</a:t>
            </a:r>
          </a:p>
          <a:p>
            <a:pPr marL="0" indent="0">
              <a:buNone/>
            </a:pPr>
            <a:endParaRPr lang="th-TH" sz="1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533400" indent="-53340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การศึกษา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ระดับอุดมศึกษาถือเป็นการศึกษาระดับสูงสุดที่ต้องการบุคลากรที่มีความรู้ความสามารถและความลุ่มลึกทางวิชาการ เพื่อปฏิบัติ</a:t>
            </a:r>
            <a:r>
              <a:rPr lang="th-TH" sz="3200" dirty="0" err="1">
                <a:latin typeface="TH SarabunPSK" pitchFamily="34" charset="-34"/>
                <a:cs typeface="TH SarabunPSK" pitchFamily="34" charset="-34"/>
              </a:rPr>
              <a:t>พันธ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กิจสำคัญของสถาบันในการผลิตบัณฑิต ศึกษาวิจัยเพื่อการติดตามความก้าวหน้าทางวิชาการและการพัฒนาองค์ความรู้ ดังนั้นหลักสูตรจึงควรมีอาจารย์ที่มีคุณวุฒิทางการศึกษาระดับปริญญาเอกที่ตรงหรือสัมพันธ์กับหลักสูตรที่เปิดสอนในสัดส่วนที่เหมาะสมกับ</a:t>
            </a:r>
            <a:r>
              <a:rPr lang="th-TH" sz="3200" dirty="0" err="1">
                <a:latin typeface="TH SarabunPSK" pitchFamily="34" charset="-34"/>
                <a:cs typeface="TH SarabunPSK" pitchFamily="34" charset="-34"/>
              </a:rPr>
              <a:t>พันธ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กิจหรือจุดเน้น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ของหลักสูตรนั้นๆ</a:t>
            </a:r>
          </a:p>
          <a:p>
            <a:pPr marL="0" indent="0">
              <a:buNone/>
            </a:pPr>
            <a:endParaRPr lang="th-TH" sz="14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4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th-TH" sz="11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</a:t>
            </a: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การประเมิน   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การแปลงค่าร้อยละของอาจารย์ประจำหลักสูตรที่มีคุณวุฒิปริญญาเอกเป็นคะแนนระหว่าง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 0 – 5</a:t>
            </a:r>
          </a:p>
          <a:p>
            <a:pPr marL="0" indent="0">
              <a:buNone/>
            </a:pP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	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หลักสูตร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ระดับปริญญาตรี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	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ค่า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ร้อยละของอาจารย์ประจำหลักสูตรที่มีคุณวุฒิปริญญาเอกที่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กำหนดให้เป็นคะแนน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เต็ม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 5 =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ร้อยละ</a:t>
            </a: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 20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 ขึ้นไป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marL="0" indent="0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หลักสูตร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ระดับปริญญาโท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		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ค่า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ร้อยละของอาจารย์ประจำหลักสูตรที่มีคุณวุฒิปริญญาเอกที่กำหนดให้เป็นคะแนนเต็ม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 5 =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ร้อยละ</a:t>
            </a: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 60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 ขึ้นไป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marL="0" indent="0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หลักสูตร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ระดับปริญญาเอก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ค่า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ร้อยละของอาจารย์ประจำหลักสูตรที่มีคุณวุฒิปริญญาเอกที่กำหนดให้เป็นคะแนนเต็ม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 5 =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ร้อยละ</a:t>
            </a: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 100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66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272481" y="260648"/>
                <a:ext cx="9439049" cy="6408712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th-TH" sz="43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ngsana New" pitchFamily="18" charset="-34"/>
                    <a:cs typeface="Angsana New" pitchFamily="18" charset="-34"/>
                  </a:rPr>
                  <a:t>สูตรการคำนวณ</a:t>
                </a:r>
                <a:endParaRPr lang="en-US" sz="43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gsana New" pitchFamily="18" charset="-34"/>
                  <a:cs typeface="Angsana New" pitchFamily="18" charset="-34"/>
                </a:endParaRPr>
              </a:p>
              <a:p>
                <a:pPr marL="0" indent="0">
                  <a:buNone/>
                </a:pPr>
                <a:r>
                  <a:rPr lang="en-US" sz="3000" dirty="0">
                    <a:latin typeface="DilleniaUPC" pitchFamily="18" charset="-34"/>
                    <a:cs typeface="DilleniaUPC" pitchFamily="18" charset="-34"/>
                  </a:rPr>
                  <a:t>1. </a:t>
                </a:r>
                <a:r>
                  <a:rPr lang="th-TH" sz="3000" dirty="0">
                    <a:latin typeface="DilleniaUPC" pitchFamily="18" charset="-34"/>
                    <a:cs typeface="DilleniaUPC" pitchFamily="18" charset="-34"/>
                  </a:rPr>
                  <a:t>คำนวณค่าร้อยละของอาจารย์ประจำหลักสูตรที่มีวุฒิปริญญาเอก ตาม</a:t>
                </a:r>
                <a:r>
                  <a:rPr lang="th-TH" sz="3000" dirty="0" smtClean="0">
                    <a:latin typeface="DilleniaUPC" pitchFamily="18" charset="-34"/>
                    <a:cs typeface="DilleniaUPC" pitchFamily="18" charset="-34"/>
                  </a:rPr>
                  <a:t>สูตร</a:t>
                </a:r>
                <a:endParaRPr lang="th-TH" sz="3000" b="1" dirty="0" smtClean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r>
                  <a:rPr lang="en-US" sz="3000" b="1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0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th-TH" sz="300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จำนวนอาจารย์ประจำหลักสูตรที่มีคุณวุฒิปริญญาเอก</m:t>
                        </m:r>
                      </m:num>
                      <m:den>
                        <m:r>
                          <m:rPr>
                            <m:nor/>
                          </m:rPr>
                          <a:rPr lang="th-TH" sz="300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จำนวนอาจารย์ประจำหลักสูตรทั้งหมด</m:t>
                        </m:r>
                        <m:r>
                          <m:rPr>
                            <m:nor/>
                          </m:rPr>
                          <a:rPr lang="en-US" sz="300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 </m:t>
                        </m:r>
                      </m:den>
                    </m:f>
                  </m:oMath>
                </a14:m>
                <a:r>
                  <a:rPr lang="en-US" sz="3000" b="1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 x 100</a:t>
                </a:r>
              </a:p>
              <a:p>
                <a:pPr marL="0" indent="0">
                  <a:buNone/>
                </a:pPr>
                <a:endParaRPr lang="en-US" sz="3000" b="1" dirty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r>
                  <a:rPr lang="en-US" sz="3000" b="1" dirty="0" smtClean="0">
                    <a:latin typeface="DilleniaUPC" pitchFamily="18" charset="-34"/>
                    <a:cs typeface="DilleniaUPC" pitchFamily="18" charset="-34"/>
                  </a:rPr>
                  <a:t>2. </a:t>
                </a:r>
                <a:r>
                  <a:rPr lang="th-TH" sz="3000" dirty="0">
                    <a:latin typeface="DilleniaUPC" pitchFamily="18" charset="-34"/>
                    <a:cs typeface="DilleniaUPC" pitchFamily="18" charset="-34"/>
                  </a:rPr>
                  <a:t>แปลงค่าร้อยละที่คำนวณได้ในข้อ </a:t>
                </a:r>
                <a:r>
                  <a:rPr lang="en-US" sz="3000" dirty="0">
                    <a:latin typeface="DilleniaUPC" pitchFamily="18" charset="-34"/>
                    <a:cs typeface="DilleniaUPC" pitchFamily="18" charset="-34"/>
                  </a:rPr>
                  <a:t>1 </a:t>
                </a:r>
                <a:r>
                  <a:rPr lang="th-TH" sz="3000" dirty="0">
                    <a:latin typeface="DilleniaUPC" pitchFamily="18" charset="-34"/>
                    <a:cs typeface="DilleniaUPC" pitchFamily="18" charset="-34"/>
                  </a:rPr>
                  <a:t>เทียบกับคะแนน</a:t>
                </a:r>
                <a:r>
                  <a:rPr lang="th-TH" sz="3000" dirty="0" smtClean="0">
                    <a:latin typeface="DilleniaUPC" pitchFamily="18" charset="-34"/>
                    <a:cs typeface="DilleniaUPC" pitchFamily="18" charset="-34"/>
                  </a:rPr>
                  <a:t>เต็ม 5</a:t>
                </a:r>
              </a:p>
              <a:p>
                <a:pPr marL="0" indent="0">
                  <a:buNone/>
                </a:pPr>
                <a:r>
                  <a:rPr lang="th-TH" sz="3000" b="1" dirty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ค</a:t>
                </a:r>
                <a:r>
                  <a:rPr lang="th-TH" sz="3000" b="1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ะแนนที่ได้ </a:t>
                </a:r>
                <a:r>
                  <a:rPr lang="en-US" sz="3000" b="1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0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th-TH" sz="300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ร้อยละของอาจารย์ประจำหลักสูตรที่มีคุณวุฒิปริญญาเอก</m:t>
                        </m:r>
                      </m:num>
                      <m:den>
                        <m:eqArr>
                          <m:eqArrPr>
                            <m:ctrlPr>
                              <a:rPr lang="th-TH" sz="3000" i="1">
                                <a:solidFill>
                                  <a:srgbClr val="002060"/>
                                </a:solidFill>
                                <a:latin typeface="Cambria Math"/>
                                <a:cs typeface="DilleniaUPC" pitchFamily="18" charset="-34"/>
                              </a:rPr>
                            </m:ctrlPr>
                          </m:eqArrPr>
                          <m:e>
                            <m:r>
                              <m:rPr>
                                <m:nor/>
                              </m:rPr>
                              <a:rPr lang="th-TH" sz="30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ร้อยละของอาจารย์ประจำหลักสูตรที่มีคุณวุฒิปริญญาเอก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th-TH" sz="30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ที่กำหนดให้</m:t>
                            </m:r>
                            <m:r>
                              <m:rPr>
                                <m:nor/>
                              </m:rPr>
                              <a:rPr lang="th-TH" sz="3000" i="0" smtClean="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เป็น</m:t>
                            </m:r>
                            <m:r>
                              <m:rPr>
                                <m:nor/>
                              </m:rPr>
                              <a:rPr lang="th-TH" sz="30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คะแนนเต็ม </m:t>
                            </m:r>
                            <m:r>
                              <m:rPr>
                                <m:nor/>
                              </m:rPr>
                              <a:rPr lang="en-US" sz="30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5</m:t>
                            </m:r>
                          </m:e>
                        </m:eqArr>
                      </m:den>
                    </m:f>
                  </m:oMath>
                </a14:m>
                <a:r>
                  <a:rPr lang="en-US" sz="3000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 x 5</a:t>
                </a:r>
                <a:endParaRPr lang="en-US" sz="3000" dirty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endParaRPr lang="en-US" sz="3000" dirty="0" smtClean="0"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r>
                  <a:rPr lang="th-TH" sz="3500" b="1" dirty="0">
                    <a:latin typeface="DilleniaUPC" pitchFamily="18" charset="-34"/>
                    <a:cs typeface="DilleniaUPC" pitchFamily="18" charset="-34"/>
                  </a:rPr>
                  <a:t>หมายเหตุ </a:t>
                </a:r>
                <a:endParaRPr lang="en-US" sz="3500" b="1" dirty="0">
                  <a:latin typeface="DilleniaUPC" pitchFamily="18" charset="-34"/>
                  <a:cs typeface="DilleniaUPC" pitchFamily="18" charset="-34"/>
                </a:endParaRPr>
              </a:p>
              <a:p>
                <a:r>
                  <a:rPr lang="th-TH" sz="3500" b="1" dirty="0">
                    <a:latin typeface="TH SarabunPSK" pitchFamily="34" charset="-34"/>
                    <a:cs typeface="TH SarabunPSK" pitchFamily="34" charset="-34"/>
                  </a:rPr>
                  <a:t>คุณวุฒิปริญญา</a:t>
                </a:r>
                <a:r>
                  <a:rPr lang="th-TH" sz="3500" b="1" dirty="0" smtClean="0">
                    <a:latin typeface="TH SarabunPSK" pitchFamily="34" charset="-34"/>
                    <a:cs typeface="TH SarabunPSK" pitchFamily="34" charset="-34"/>
                  </a:rPr>
                  <a:t>เอก </a:t>
                </a:r>
                <a:r>
                  <a:rPr lang="th-TH" sz="3500" dirty="0" smtClean="0">
                    <a:latin typeface="TH SarabunPSK" pitchFamily="34" charset="-34"/>
                    <a:cs typeface="TH SarabunPSK" pitchFamily="34" charset="-34"/>
                  </a:rPr>
                  <a:t>พิจารณา</a:t>
                </a:r>
                <a:r>
                  <a:rPr lang="th-TH" sz="3500" dirty="0">
                    <a:latin typeface="TH SarabunPSK" pitchFamily="34" charset="-34"/>
                    <a:cs typeface="TH SarabunPSK" pitchFamily="34" charset="-34"/>
                  </a:rPr>
                  <a:t>จากระดับคุณวุฒิที่ได้รับหรือเทียบเท่าตามหลักเกณฑ์การพิจารณาคุณวุฒิของกระทรวงศึกษาธิการ กรณีที่มีการปรับวุฒิการศึกษาให้มีหลักฐานการสำเร็จการศึกษาภายในรอบปีการศึกษานั้น ทั้งนี้อาจใช้คุณวุฒิอื่นเทียบเท่าคุณวุฒิปริญญาเอกได้สำหรับกรณีที่บางสาขาวิชาชีพมีคุณวุฒิอื่นที่เหมาะสมกว่า ทั้งนี้ต้องได้รับความเห็นชอบจากคณะกรรมการการอุดมศึกษา</a:t>
                </a:r>
                <a:endParaRPr lang="en-US" sz="3500" dirty="0" smtClean="0">
                  <a:latin typeface="TH SarabunPSK" pitchFamily="34" charset="-34"/>
                  <a:cs typeface="TH SarabunPSK" pitchFamily="34" charset="-34"/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2481" y="260648"/>
                <a:ext cx="9439049" cy="6408712"/>
              </a:xfrm>
              <a:blipFill rotWithShape="0">
                <a:blip r:embed="rId2"/>
                <a:stretch>
                  <a:fillRect l="-2132" t="-2854" b="-571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45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6480720"/>
          </a:xfrm>
        </p:spPr>
        <p:txBody>
          <a:bodyPr>
            <a:normAutofit fontScale="62500" lnSpcReduction="20000"/>
          </a:bodyPr>
          <a:lstStyle/>
          <a:p>
            <a:pPr marL="625475" indent="-625475">
              <a:buFont typeface="Wingdings" pitchFamily="2" charset="2"/>
              <a:buChar char="q"/>
            </a:pPr>
            <a:r>
              <a:rPr lang="th-TH" sz="8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ร้อยละของ</a:t>
            </a:r>
            <a:r>
              <a:rPr lang="th-TH" sz="8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อาจารย์ประจำหลักสูตรที่ดำรงตำแหน่งทาง</a:t>
            </a:r>
            <a:r>
              <a:rPr lang="th-TH" sz="8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วิชาการ</a:t>
            </a:r>
          </a:p>
          <a:p>
            <a:pPr marL="0" indent="0">
              <a:buNone/>
            </a:pPr>
            <a:endParaRPr lang="th-TH" sz="4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625475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6000" dirty="0" smtClean="0">
                <a:latin typeface="TH SarabunPSK" pitchFamily="34" charset="-34"/>
                <a:cs typeface="TH SarabunPSK" pitchFamily="34" charset="-34"/>
              </a:rPr>
              <a:t>สถาบันอุดมศึกษา</a:t>
            </a:r>
            <a:r>
              <a:rPr lang="th-TH" sz="6000" dirty="0">
                <a:latin typeface="TH SarabunPSK" pitchFamily="34" charset="-34"/>
                <a:cs typeface="TH SarabunPSK" pitchFamily="34" charset="-34"/>
              </a:rPr>
              <a:t>ถือเป็นขุมปัญญาของประเทศ และมีความรับผิดชอบที่จะต้องส่งเสริมให้อาจารย์ในสถาบันทำการศึกษาวิจัยเพื่อแสวงหาและพัฒนาองค์ความรู้ในศาสตร์สาขาวิชาต่างๆ อย่างต่อเนื่อง เพื่อนำไปใช้ในการเรียนการสอน รวมทั้งการแก้ไขปัญหาและพัฒนาประเทศ การดำรงตำแหน่งทางวิชาการเป็นสิ่งสะท้อนการปฏิบัติงานดังกล่าวของอาจารย์ตาม</a:t>
            </a:r>
            <a:r>
              <a:rPr lang="th-TH" sz="6000" dirty="0" err="1">
                <a:latin typeface="TH SarabunPSK" pitchFamily="34" charset="-34"/>
                <a:cs typeface="TH SarabunPSK" pitchFamily="34" charset="-34"/>
              </a:rPr>
              <a:t>พันธ</a:t>
            </a:r>
            <a:r>
              <a:rPr lang="th-TH" sz="6000" dirty="0">
                <a:latin typeface="TH SarabunPSK" pitchFamily="34" charset="-34"/>
                <a:cs typeface="TH SarabunPSK" pitchFamily="34" charset="-34"/>
              </a:rPr>
              <a:t>กิจของหลักสูตร</a:t>
            </a:r>
            <a:endParaRPr lang="en-US" sz="60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6000" b="1" dirty="0">
                <a:latin typeface="TH SarabunPSK" pitchFamily="34" charset="-34"/>
                <a:cs typeface="TH SarabunPSK" pitchFamily="34" charset="-34"/>
              </a:rPr>
              <a:t> </a:t>
            </a:r>
            <a:endParaRPr lang="en-US" sz="6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67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648072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US" sz="60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6000" b="1" dirty="0">
                <a:latin typeface="TH SarabunPSK" pitchFamily="34" charset="-34"/>
                <a:cs typeface="TH SarabunPSK" pitchFamily="34" charset="-34"/>
              </a:rPr>
              <a:t> </a:t>
            </a:r>
            <a:r>
              <a:rPr lang="th-TH" sz="11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</a:t>
            </a:r>
            <a:r>
              <a:rPr lang="th-TH" sz="11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การประเมิน   </a:t>
            </a:r>
            <a:endParaRPr lang="en-US" sz="11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6800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12000" dirty="0" smtClean="0">
                <a:latin typeface="Angsana New" pitchFamily="18" charset="-34"/>
                <a:cs typeface="Angsana New" pitchFamily="18" charset="-34"/>
              </a:rPr>
              <a:t>โดย</a:t>
            </a:r>
            <a:r>
              <a:rPr lang="th-TH" sz="12000" dirty="0">
                <a:latin typeface="Angsana New" pitchFamily="18" charset="-34"/>
                <a:cs typeface="Angsana New" pitchFamily="18" charset="-34"/>
              </a:rPr>
              <a:t>การแปลงค่าร้อยละของอาจารย์ประจำหลักสูตรที่ดำรงตำแหน่งทางวิชาการเป็นคะแนนระหว่าง</a:t>
            </a:r>
            <a:r>
              <a:rPr lang="en-US" sz="12000" dirty="0">
                <a:latin typeface="Angsana New" pitchFamily="18" charset="-34"/>
                <a:cs typeface="Angsana New" pitchFamily="18" charset="-34"/>
              </a:rPr>
              <a:t> 0 – 5 </a:t>
            </a:r>
          </a:p>
          <a:p>
            <a:pPr marL="0" indent="0">
              <a:buNone/>
            </a:pPr>
            <a:r>
              <a:rPr lang="th-TH" sz="12000" b="1" dirty="0" smtClean="0">
                <a:latin typeface="Angsana New" pitchFamily="18" charset="-34"/>
                <a:cs typeface="Angsana New" pitchFamily="18" charset="-34"/>
              </a:rPr>
              <a:t>หลักสูตร</a:t>
            </a:r>
            <a:r>
              <a:rPr lang="th-TH" sz="12000" b="1" dirty="0">
                <a:latin typeface="Angsana New" pitchFamily="18" charset="-34"/>
                <a:cs typeface="Angsana New" pitchFamily="18" charset="-34"/>
              </a:rPr>
              <a:t>ระดับปริญญาตรี</a:t>
            </a:r>
            <a:r>
              <a:rPr lang="th-TH" sz="12000" dirty="0">
                <a:latin typeface="Angsana New" pitchFamily="18" charset="-34"/>
                <a:cs typeface="Angsana New" pitchFamily="18" charset="-34"/>
              </a:rPr>
              <a:t>	</a:t>
            </a:r>
            <a:endParaRPr lang="en-US" sz="12000" dirty="0">
              <a:latin typeface="Angsana New" pitchFamily="18" charset="-34"/>
              <a:cs typeface="Angsana New" pitchFamily="18" charset="-34"/>
            </a:endParaRPr>
          </a:p>
          <a:p>
            <a:pPr marL="0" indent="0">
              <a:buNone/>
            </a:pPr>
            <a:r>
              <a:rPr lang="th-TH" sz="12000" dirty="0">
                <a:latin typeface="Angsana New" pitchFamily="18" charset="-34"/>
                <a:cs typeface="Angsana New" pitchFamily="18" charset="-34"/>
              </a:rPr>
              <a:t>ค่าร้อยละของอาจารย์ประจำหลักสูตรที่ดำรงตำแหน่งผู้ช่วยศาสตราจารย์ รองศาสตราจารย์ และศาสตราจารย์รวมกันที่กำหนดให้เป็นคะแนนเต็ม</a:t>
            </a:r>
            <a:r>
              <a:rPr lang="en-US" sz="12000" dirty="0">
                <a:latin typeface="Angsana New" pitchFamily="18" charset="-34"/>
                <a:cs typeface="Angsana New" pitchFamily="18" charset="-34"/>
              </a:rPr>
              <a:t> 5 = </a:t>
            </a:r>
            <a:r>
              <a:rPr lang="th-TH" sz="12000" b="1" dirty="0">
                <a:latin typeface="Angsana New" pitchFamily="18" charset="-34"/>
                <a:cs typeface="Angsana New" pitchFamily="18" charset="-34"/>
              </a:rPr>
              <a:t>ร้อยละ</a:t>
            </a:r>
            <a:r>
              <a:rPr lang="en-US" sz="12000" b="1" dirty="0">
                <a:latin typeface="Angsana New" pitchFamily="18" charset="-34"/>
                <a:cs typeface="Angsana New" pitchFamily="18" charset="-34"/>
              </a:rPr>
              <a:t> 60 </a:t>
            </a:r>
            <a:r>
              <a:rPr lang="th-TH" sz="12000" b="1" dirty="0">
                <a:latin typeface="Angsana New" pitchFamily="18" charset="-34"/>
                <a:cs typeface="Angsana New" pitchFamily="18" charset="-34"/>
              </a:rPr>
              <a:t>ขึ้นไป</a:t>
            </a:r>
            <a:endParaRPr lang="en-US" sz="12000" b="1" dirty="0">
              <a:latin typeface="Angsana New" pitchFamily="18" charset="-34"/>
              <a:cs typeface="Angsana New" pitchFamily="18" charset="-34"/>
            </a:endParaRPr>
          </a:p>
          <a:p>
            <a:pPr marL="0" indent="0">
              <a:buNone/>
            </a:pPr>
            <a:r>
              <a:rPr lang="en-US" sz="12000" b="1" dirty="0">
                <a:latin typeface="Angsana New" pitchFamily="18" charset="-34"/>
                <a:cs typeface="Angsana New" pitchFamily="18" charset="-34"/>
              </a:rPr>
              <a:t>  </a:t>
            </a:r>
            <a:endParaRPr lang="en-US" sz="12000" dirty="0">
              <a:latin typeface="Angsana New" pitchFamily="18" charset="-34"/>
              <a:cs typeface="Angsana New" pitchFamily="18" charset="-34"/>
            </a:endParaRPr>
          </a:p>
          <a:p>
            <a:pPr marL="0" indent="0">
              <a:buNone/>
            </a:pPr>
            <a:r>
              <a:rPr lang="th-TH" sz="12000" b="1" dirty="0">
                <a:latin typeface="Angsana New" pitchFamily="18" charset="-34"/>
                <a:cs typeface="Angsana New" pitchFamily="18" charset="-34"/>
              </a:rPr>
              <a:t>หลักสูตรระดับปริญญาโท	</a:t>
            </a:r>
            <a:endParaRPr lang="en-US" sz="12000" dirty="0">
              <a:latin typeface="Angsana New" pitchFamily="18" charset="-34"/>
              <a:cs typeface="Angsana New" pitchFamily="18" charset="-34"/>
            </a:endParaRPr>
          </a:p>
          <a:p>
            <a:pPr marL="0" indent="0">
              <a:buNone/>
            </a:pPr>
            <a:r>
              <a:rPr lang="th-TH" sz="12000" dirty="0">
                <a:latin typeface="Angsana New" pitchFamily="18" charset="-34"/>
                <a:cs typeface="Angsana New" pitchFamily="18" charset="-34"/>
              </a:rPr>
              <a:t>ค่าร้อยละของอาจารย์ประจำหลักสูตรที่ดำรงตำแหน่งผู้ช่วยศาสตราจารย์ รองศาสตราจารย์ และศาสตราจารย์รวมกันที่กำหนดให้เป็นคะแนนเต็ม</a:t>
            </a:r>
            <a:r>
              <a:rPr lang="en-US" sz="12000" dirty="0">
                <a:latin typeface="Angsana New" pitchFamily="18" charset="-34"/>
                <a:cs typeface="Angsana New" pitchFamily="18" charset="-34"/>
              </a:rPr>
              <a:t> 5 = </a:t>
            </a:r>
            <a:r>
              <a:rPr lang="th-TH" sz="12000" b="1" dirty="0">
                <a:latin typeface="Angsana New" pitchFamily="18" charset="-34"/>
                <a:cs typeface="Angsana New" pitchFamily="18" charset="-34"/>
              </a:rPr>
              <a:t>ร้อยละ</a:t>
            </a:r>
            <a:r>
              <a:rPr lang="en-US" sz="12000" b="1" dirty="0">
                <a:latin typeface="Angsana New" pitchFamily="18" charset="-34"/>
                <a:cs typeface="Angsana New" pitchFamily="18" charset="-34"/>
              </a:rPr>
              <a:t> 80 </a:t>
            </a:r>
            <a:r>
              <a:rPr lang="th-TH" sz="12000" b="1" dirty="0">
                <a:latin typeface="Angsana New" pitchFamily="18" charset="-34"/>
                <a:cs typeface="Angsana New" pitchFamily="18" charset="-34"/>
              </a:rPr>
              <a:t>ขึ้นไป</a:t>
            </a:r>
            <a:endParaRPr lang="en-US" sz="12000" b="1" dirty="0">
              <a:latin typeface="Angsana New" pitchFamily="18" charset="-34"/>
              <a:cs typeface="Angsana New" pitchFamily="18" charset="-34"/>
            </a:endParaRPr>
          </a:p>
          <a:p>
            <a:pPr marL="0" indent="0">
              <a:buNone/>
            </a:pPr>
            <a:r>
              <a:rPr lang="en-US" sz="12000" b="1" dirty="0">
                <a:latin typeface="Angsana New" pitchFamily="18" charset="-34"/>
                <a:cs typeface="Angsana New" pitchFamily="18" charset="-34"/>
              </a:rPr>
              <a:t> </a:t>
            </a:r>
            <a:endParaRPr lang="en-US" sz="12000" dirty="0">
              <a:latin typeface="Angsana New" pitchFamily="18" charset="-34"/>
              <a:cs typeface="Angsana New" pitchFamily="18" charset="-34"/>
            </a:endParaRPr>
          </a:p>
          <a:p>
            <a:pPr marL="0" indent="0">
              <a:buNone/>
            </a:pPr>
            <a:r>
              <a:rPr lang="th-TH" sz="12000" b="1" dirty="0">
                <a:latin typeface="Angsana New" pitchFamily="18" charset="-34"/>
                <a:cs typeface="Angsana New" pitchFamily="18" charset="-34"/>
              </a:rPr>
              <a:t>หลักสูตรระดับปริญญาเอก	</a:t>
            </a:r>
            <a:endParaRPr lang="en-US" sz="12000" dirty="0">
              <a:latin typeface="Angsana New" pitchFamily="18" charset="-34"/>
              <a:cs typeface="Angsana New" pitchFamily="18" charset="-34"/>
            </a:endParaRPr>
          </a:p>
          <a:p>
            <a:pPr marL="0" indent="0">
              <a:buNone/>
            </a:pPr>
            <a:r>
              <a:rPr lang="th-TH" sz="12000" dirty="0">
                <a:latin typeface="Angsana New" pitchFamily="18" charset="-34"/>
                <a:cs typeface="Angsana New" pitchFamily="18" charset="-34"/>
              </a:rPr>
              <a:t>ค่าร้อยละของอาจารย์ประจำหลักสูตรที่ดำรงตำแหน่งผู้ช่วยศาสตราจารย์ รองศาสตราจารย์ และศาสตราจารย์รวมกันที่กำหนดให้เป็นคะแนนเต็ม</a:t>
            </a:r>
            <a:r>
              <a:rPr lang="en-US" sz="12000" dirty="0">
                <a:latin typeface="Angsana New" pitchFamily="18" charset="-34"/>
                <a:cs typeface="Angsana New" pitchFamily="18" charset="-34"/>
              </a:rPr>
              <a:t> 5 = </a:t>
            </a:r>
            <a:r>
              <a:rPr lang="th-TH" sz="1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12000" b="1" dirty="0">
                <a:latin typeface="Angsana New" pitchFamily="18" charset="-34"/>
                <a:cs typeface="Angsana New" pitchFamily="18" charset="-34"/>
              </a:rPr>
              <a:t>ร้อยละ</a:t>
            </a:r>
            <a:r>
              <a:rPr lang="en-US" sz="12000" b="1" dirty="0">
                <a:latin typeface="Angsana New" pitchFamily="18" charset="-34"/>
                <a:cs typeface="Angsana New" pitchFamily="18" charset="-34"/>
              </a:rPr>
              <a:t> 100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76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04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272481" y="548680"/>
                <a:ext cx="9439049" cy="5256584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th-TH" sz="32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สูตรการคำนวณ</a:t>
                </a:r>
              </a:p>
              <a:p>
                <a:pPr marL="0" indent="0">
                  <a:buNone/>
                </a:pPr>
                <a:endParaRPr lang="en-US" sz="35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3500" dirty="0">
                    <a:latin typeface="TH SarabunPSK" pitchFamily="34" charset="-34"/>
                    <a:cs typeface="TH SarabunPSK" pitchFamily="34" charset="-34"/>
                  </a:rPr>
                  <a:t>1. </a:t>
                </a:r>
                <a:r>
                  <a:rPr lang="th-TH" sz="3500" dirty="0">
                    <a:latin typeface="TH SarabunPSK" pitchFamily="34" charset="-34"/>
                    <a:cs typeface="TH SarabunPSK" pitchFamily="34" charset="-34"/>
                  </a:rPr>
                  <a:t>คำนวณค่าร้อยละของอาจารย์ประจำหลักสูตรที่ดำรงตำแหน่งทางวิชาการ ตามสูตร</a:t>
                </a:r>
                <a:endParaRPr lang="th-TH" sz="3500" b="1" dirty="0" smtClean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3500" b="1" dirty="0" smtClean="0">
                    <a:solidFill>
                      <a:srgbClr val="002060"/>
                    </a:solidFill>
                  </a:rPr>
                  <a:t>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5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th-TH" sz="3500">
                            <a:solidFill>
                              <a:srgbClr val="002060"/>
                            </a:solidFill>
                            <a:latin typeface="TH SarabunPSK" pitchFamily="34" charset="-34"/>
                            <a:cs typeface="TH SarabunPSK" pitchFamily="34" charset="-34"/>
                          </a:rPr>
                          <m:t>จำนวนอาจารย์ประจำหลักสูตรที่ดำรงตำแหน่งทางวิชาการ</m:t>
                        </m:r>
                      </m:num>
                      <m:den>
                        <m:r>
                          <m:rPr>
                            <m:nor/>
                          </m:rPr>
                          <a:rPr lang="th-TH" sz="3500">
                            <a:solidFill>
                              <a:srgbClr val="002060"/>
                            </a:solidFill>
                            <a:latin typeface="TH SarabunPSK" pitchFamily="34" charset="-34"/>
                            <a:cs typeface="TH SarabunPSK" pitchFamily="34" charset="-34"/>
                          </a:rPr>
                          <m:t>จำนวนอาจารย์ประจำหลักสูตรทั้งหมด</m:t>
                        </m:r>
                      </m:den>
                    </m:f>
                  </m:oMath>
                </a14:m>
                <a:r>
                  <a:rPr lang="en-US" sz="3500" b="1" dirty="0" smtClean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 x 100</a:t>
                </a:r>
              </a:p>
              <a:p>
                <a:pPr marL="0" indent="0">
                  <a:buNone/>
                </a:pPr>
                <a:endParaRPr lang="en-US" sz="35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3500" b="1" dirty="0" smtClean="0">
                    <a:latin typeface="TH SarabunPSK" pitchFamily="34" charset="-34"/>
                    <a:cs typeface="TH SarabunPSK" pitchFamily="34" charset="-34"/>
                  </a:rPr>
                  <a:t>2. </a:t>
                </a:r>
                <a:r>
                  <a:rPr lang="th-TH" sz="3500" dirty="0">
                    <a:latin typeface="TH SarabunPSK" pitchFamily="34" charset="-34"/>
                    <a:cs typeface="TH SarabunPSK" pitchFamily="34" charset="-34"/>
                  </a:rPr>
                  <a:t>แปลงค่าร้อยละที่คำนวณได้ในข้อ </a:t>
                </a:r>
                <a:r>
                  <a:rPr lang="en-US" sz="3500" dirty="0">
                    <a:latin typeface="TH SarabunPSK" pitchFamily="34" charset="-34"/>
                    <a:cs typeface="TH SarabunPSK" pitchFamily="34" charset="-34"/>
                  </a:rPr>
                  <a:t>1 </a:t>
                </a:r>
                <a:r>
                  <a:rPr lang="th-TH" sz="3500" dirty="0">
                    <a:latin typeface="TH SarabunPSK" pitchFamily="34" charset="-34"/>
                    <a:cs typeface="TH SarabunPSK" pitchFamily="34" charset="-34"/>
                  </a:rPr>
                  <a:t>เทียบกับคะแนน</a:t>
                </a:r>
                <a:r>
                  <a:rPr lang="th-TH" sz="3500" dirty="0" smtClean="0">
                    <a:latin typeface="TH SarabunPSK" pitchFamily="34" charset="-34"/>
                    <a:cs typeface="TH SarabunPSK" pitchFamily="34" charset="-34"/>
                  </a:rPr>
                  <a:t>เต็ม 5</a:t>
                </a:r>
              </a:p>
              <a:p>
                <a:pPr marL="0" indent="0">
                  <a:buNone/>
                </a:pPr>
                <a:r>
                  <a:rPr lang="th-TH" sz="3500" b="1" dirty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ค</a:t>
                </a:r>
                <a:r>
                  <a:rPr lang="th-TH" sz="3500" b="1" dirty="0" smtClean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ะแนนที่ได้ </a:t>
                </a:r>
                <a:r>
                  <a:rPr lang="en-US" sz="3500" b="1" dirty="0" smtClean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5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th-TH" sz="3500">
                            <a:solidFill>
                              <a:srgbClr val="002060"/>
                            </a:solidFill>
                            <a:latin typeface="TH SarabunPSK" pitchFamily="34" charset="-34"/>
                            <a:cs typeface="TH SarabunPSK" pitchFamily="34" charset="-34"/>
                          </a:rPr>
                          <m:t>ร้อยละของอาจารย์ประจำหลักสูตรที่ดำรงตำแหน่งทางวิชาการ</m:t>
                        </m:r>
                      </m:num>
                      <m:den>
                        <m:eqArr>
                          <m:eqArrPr>
                            <m:ctrlPr>
                              <a:rPr lang="th-TH" sz="3500" i="1">
                                <a:solidFill>
                                  <a:srgbClr val="002060"/>
                                </a:solidFill>
                                <a:latin typeface="Cambria Math"/>
                                <a:cs typeface="TH SarabunPSK" pitchFamily="34" charset="-34"/>
                              </a:rPr>
                            </m:ctrlPr>
                          </m:eqArrPr>
                          <m:e>
                            <m:r>
                              <m:rPr>
                                <m:nor/>
                              </m:rPr>
                              <a:rPr lang="th-TH" sz="3500">
                                <a:solidFill>
                                  <a:srgbClr val="002060"/>
                                </a:solidFill>
                                <a:latin typeface="TH SarabunPSK" pitchFamily="34" charset="-34"/>
                                <a:cs typeface="TH SarabunPSK" pitchFamily="34" charset="-34"/>
                              </a:rPr>
                              <m:t>ร้อยละของอาจารย์ประจำหลักสูตรที่ดำรงตำแหน่งทางวิชาการ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th-TH" sz="3500">
                                <a:solidFill>
                                  <a:srgbClr val="002060"/>
                                </a:solidFill>
                                <a:latin typeface="TH SarabunPSK" pitchFamily="34" charset="-34"/>
                                <a:cs typeface="TH SarabunPSK" pitchFamily="34" charset="-34"/>
                              </a:rPr>
                              <m:t>ที่กำหนดให้</m:t>
                            </m:r>
                            <m:r>
                              <m:rPr>
                                <m:nor/>
                              </m:rPr>
                              <a:rPr lang="th-TH" sz="3500" b="0" i="0" smtClean="0">
                                <a:solidFill>
                                  <a:srgbClr val="002060"/>
                                </a:solidFill>
                                <a:latin typeface="TH SarabunPSK" pitchFamily="34" charset="-34"/>
                                <a:cs typeface="TH SarabunPSK" pitchFamily="34" charset="-34"/>
                              </a:rPr>
                              <m:t>เป็น</m:t>
                            </m:r>
                            <m:r>
                              <m:rPr>
                                <m:nor/>
                              </m:rPr>
                              <a:rPr lang="th-TH" sz="3500">
                                <a:solidFill>
                                  <a:srgbClr val="002060"/>
                                </a:solidFill>
                                <a:latin typeface="TH SarabunPSK" pitchFamily="34" charset="-34"/>
                                <a:cs typeface="TH SarabunPSK" pitchFamily="34" charset="-34"/>
                              </a:rPr>
                              <m:t>คะแนนเต็ม </m:t>
                            </m:r>
                            <m:r>
                              <m:rPr>
                                <m:nor/>
                              </m:rPr>
                              <a:rPr lang="en-US" sz="3500">
                                <a:solidFill>
                                  <a:srgbClr val="002060"/>
                                </a:solidFill>
                                <a:latin typeface="TH SarabunPSK" pitchFamily="34" charset="-34"/>
                                <a:cs typeface="TH SarabunPSK" pitchFamily="34" charset="-34"/>
                              </a:rPr>
                              <m:t>5 </m:t>
                            </m:r>
                          </m:e>
                        </m:eqArr>
                      </m:den>
                    </m:f>
                  </m:oMath>
                </a14:m>
                <a:r>
                  <a:rPr lang="en-US" sz="3500" b="1" dirty="0" smtClean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 x 5</a:t>
                </a:r>
                <a:endParaRPr lang="en-US" sz="35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endParaRPr lang="en-US" sz="3500" dirty="0" smtClean="0">
                  <a:latin typeface="TH SarabunPSK" pitchFamily="34" charset="-34"/>
                  <a:cs typeface="TH SarabunPSK" pitchFamily="34" charset="-34"/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2481" y="548680"/>
                <a:ext cx="9439049" cy="5256584"/>
              </a:xfrm>
              <a:blipFill rotWithShape="0">
                <a:blip r:embed="rId2"/>
                <a:stretch>
                  <a:fillRect l="-1680" t="-220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90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 fontScale="92500" lnSpcReduction="20000"/>
          </a:bodyPr>
          <a:lstStyle/>
          <a:p>
            <a:pPr marL="533400" indent="-533400">
              <a:buFont typeface="Wingdings" pitchFamily="2" charset="2"/>
              <a:buChar char="q"/>
            </a:pPr>
            <a:r>
              <a:rPr lang="th-TH" sz="5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ผลงาน</a:t>
            </a:r>
            <a:r>
              <a:rPr lang="th-TH" sz="5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ทางวิชาการของอาจารย์ประจำ</a:t>
            </a:r>
            <a:r>
              <a:rPr lang="th-TH" sz="5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หลักสูตร</a:t>
            </a:r>
          </a:p>
          <a:p>
            <a:pPr marL="533400" indent="0">
              <a:lnSpc>
                <a:spcPct val="120000"/>
              </a:lnSpc>
              <a:spcBef>
                <a:spcPts val="0"/>
              </a:spcBef>
              <a:buNone/>
            </a:pPr>
            <a:endParaRPr lang="th-TH" sz="2800" dirty="0">
              <a:latin typeface="TH SarabunPSK" pitchFamily="34" charset="-34"/>
              <a:cs typeface="TH SarabunPSK" pitchFamily="34" charset="-34"/>
            </a:endParaRPr>
          </a:p>
          <a:p>
            <a:pPr marL="5334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3200" dirty="0" smtClean="0">
                <a:latin typeface="TH SarabunPSK" pitchFamily="34" charset="-34"/>
              </a:rPr>
              <a:t>ผลงาน</a:t>
            </a:r>
            <a:r>
              <a:rPr lang="th-TH" sz="3200" dirty="0">
                <a:latin typeface="TH SarabunPSK" pitchFamily="34" charset="-34"/>
              </a:rPr>
              <a:t>ทางวิชาการเป็นข้อมูลที่สำคัญในการแสดงให้เห็นว่าอาจารย์ประจำได้สร้างสรรค์ขึ้นเพื่อแสดงให้เห็นถึงความก้าวหน้าทางวิชาการและการพัฒนาองค์ความรู้อย่างต่อเนื่อง เป็นผลงานที่มีคุณค่า  สมควรส่งเสริมให้มีการเผยแพร่และนำไปใช้ประโยชน์ทั้งเชิงวิชาการและการแข่งขันของประเทศ ผลงานทางวิชาการอยู่ในรูปของบทความวิจัยหรือบทความวิชาการที่ตีพิมพ์ในรายงานสืบเนื่องจากการประชุมวิชาการระดับชาติ หรือระดับนานาชาติ  ตีพิมพ์ในวารสารวิชาการระดับชาติหรือระดับนานาชาติ ผลงานได้รับการจดอนุสิทธิบัตรหรือสิทธิบัตร  หรือเป็นผลงานวิชาการรับใช้สังคมที่ผ่านการประเมินตำแหน่งทางวิชาการแล้ว  ผลงานวิจัยที่หน่วยงานหรือองค์กรระดับชาติว่าจ้างให้ดำเนินการ  ตำราหรือหนังสือที่ใช้ในการขอผลงานทางวิชาการและผ่านการพิจารณาตามเกณฑ์การขอตำแหน่งทางวิชาการแล้ว รวมทั้งงานสร้างสรรค์ต่างๆ  โดยมีวิธีการคิด</a:t>
            </a:r>
            <a:r>
              <a:rPr lang="th-TH" sz="3200" dirty="0" smtClean="0">
                <a:latin typeface="TH SarabunPSK" pitchFamily="34" charset="-34"/>
              </a:rPr>
              <a:t>ดังนี้</a:t>
            </a:r>
          </a:p>
          <a:p>
            <a:pPr marL="533400" indent="0">
              <a:buNone/>
            </a:pPr>
            <a:endParaRPr lang="th-TH" sz="11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67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0" y="260648"/>
            <a:ext cx="9361040" cy="648072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6000" b="1" dirty="0">
                <a:latin typeface="TH SarabunPSK" pitchFamily="34" charset="-34"/>
                <a:cs typeface="TH SarabunPSK" pitchFamily="34" charset="-34"/>
              </a:rPr>
              <a:t> </a:t>
            </a:r>
            <a:r>
              <a:rPr lang="th-TH" sz="7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</a:t>
            </a:r>
            <a:r>
              <a:rPr lang="th-TH" sz="7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การประเมิน   </a:t>
            </a:r>
            <a:endParaRPr lang="th-TH" sz="7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4400" dirty="0"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marL="0" indent="0">
              <a:buNone/>
            </a:pPr>
            <a:r>
              <a:rPr lang="th-TH" sz="7000" b="1" dirty="0">
                <a:latin typeface="TH SarabunPSK" pitchFamily="34" charset="-34"/>
                <a:cs typeface="TH SarabunPSK" pitchFamily="34" charset="-34"/>
              </a:rPr>
              <a:t>หลักสูตรระดับปริญญาตรี</a:t>
            </a:r>
            <a:r>
              <a:rPr lang="th-TH" sz="7000" dirty="0">
                <a:latin typeface="TH SarabunPSK" pitchFamily="34" charset="-34"/>
                <a:cs typeface="TH SarabunPSK" pitchFamily="34" charset="-34"/>
              </a:rPr>
              <a:t>	</a:t>
            </a:r>
            <a:endParaRPr lang="en-US" sz="70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6200" dirty="0">
                <a:latin typeface="TH SarabunPSK" pitchFamily="34" charset="-34"/>
                <a:cs typeface="TH SarabunPSK" pitchFamily="34" charset="-34"/>
              </a:rPr>
              <a:t>ค่าร้อยละ</a:t>
            </a:r>
            <a:r>
              <a:rPr lang="th-TH" sz="6200" dirty="0" smtClean="0">
                <a:latin typeface="TH SarabunPSK" pitchFamily="34" charset="-34"/>
                <a:cs typeface="TH SarabunPSK" pitchFamily="34" charset="-34"/>
              </a:rPr>
              <a:t>ของผลรวมถ่วงน้ำหนักของผลงานทางวิชาการของอาจารย์ประจำหลักสูตรที่กำหนดให้เป็นคะแนน</a:t>
            </a:r>
            <a:r>
              <a:rPr lang="th-TH" sz="6200" dirty="0">
                <a:latin typeface="TH SarabunPSK" pitchFamily="34" charset="-34"/>
                <a:cs typeface="TH SarabunPSK" pitchFamily="34" charset="-34"/>
              </a:rPr>
              <a:t>เต็ม</a:t>
            </a:r>
            <a:r>
              <a:rPr lang="en-US" sz="6200" dirty="0">
                <a:latin typeface="TH SarabunPSK" pitchFamily="34" charset="-34"/>
                <a:cs typeface="TH SarabunPSK" pitchFamily="34" charset="-34"/>
              </a:rPr>
              <a:t> 5 = </a:t>
            </a:r>
            <a:r>
              <a:rPr lang="th-TH" sz="6200" b="1" dirty="0">
                <a:latin typeface="TH SarabunPSK" pitchFamily="34" charset="-34"/>
                <a:cs typeface="TH SarabunPSK" pitchFamily="34" charset="-34"/>
              </a:rPr>
              <a:t>ร้อยละ</a:t>
            </a:r>
            <a:r>
              <a:rPr lang="en-US" sz="62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200" b="1" dirty="0" smtClean="0"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6200" b="1" dirty="0">
                <a:latin typeface="TH SarabunPSK" pitchFamily="34" charset="-34"/>
                <a:cs typeface="TH SarabunPSK" pitchFamily="34" charset="-34"/>
              </a:rPr>
              <a:t>ขึ้นไป</a:t>
            </a:r>
            <a:endParaRPr lang="en-US" sz="62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  </a:t>
            </a:r>
            <a:endParaRPr lang="en-US" sz="4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7400" b="1" dirty="0">
                <a:latin typeface="TH SarabunPSK" pitchFamily="34" charset="-34"/>
                <a:cs typeface="TH SarabunPSK" pitchFamily="34" charset="-34"/>
              </a:rPr>
              <a:t>หลักสูตรระดับปริญญาโท	</a:t>
            </a:r>
            <a:endParaRPr lang="en-US" sz="7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6200" dirty="0">
                <a:latin typeface="TH SarabunPSK" pitchFamily="34" charset="-34"/>
                <a:cs typeface="TH SarabunPSK" pitchFamily="34" charset="-34"/>
              </a:rPr>
              <a:t>ค่าร้อยละของผลรวมถ่วงน้ำหนักของผลงานทางวิชาการของอาจารย์ประจำหลักสูตรที่กำหนดให้เป็นคะแนนเต็ม</a:t>
            </a:r>
            <a:r>
              <a:rPr lang="en-US" sz="6200" dirty="0">
                <a:latin typeface="TH SarabunPSK" pitchFamily="34" charset="-34"/>
                <a:cs typeface="TH SarabunPSK" pitchFamily="34" charset="-34"/>
              </a:rPr>
              <a:t> 5 = </a:t>
            </a:r>
            <a:r>
              <a:rPr lang="th-TH" sz="6200" b="1" dirty="0">
                <a:latin typeface="TH SarabunPSK" pitchFamily="34" charset="-34"/>
                <a:cs typeface="TH SarabunPSK" pitchFamily="34" charset="-34"/>
              </a:rPr>
              <a:t>ร้อยละ</a:t>
            </a:r>
            <a:r>
              <a:rPr lang="en-US" sz="62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200" b="1" dirty="0" smtClean="0">
                <a:latin typeface="TH SarabunPSK" pitchFamily="34" charset="-34"/>
                <a:cs typeface="TH SarabunPSK" pitchFamily="34" charset="-34"/>
              </a:rPr>
              <a:t>40 </a:t>
            </a:r>
            <a:r>
              <a:rPr lang="th-TH" sz="6200" b="1" dirty="0">
                <a:latin typeface="TH SarabunPSK" pitchFamily="34" charset="-34"/>
                <a:cs typeface="TH SarabunPSK" pitchFamily="34" charset="-34"/>
              </a:rPr>
              <a:t>ขึ้นไป</a:t>
            </a:r>
            <a:endParaRPr lang="en-US" sz="62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 </a:t>
            </a:r>
            <a:endParaRPr lang="en-US" sz="4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7400" b="1" dirty="0">
                <a:latin typeface="TH SarabunPSK" pitchFamily="34" charset="-34"/>
                <a:cs typeface="TH SarabunPSK" pitchFamily="34" charset="-34"/>
              </a:rPr>
              <a:t>หลักสูตรระดับปริญญาเอก	</a:t>
            </a:r>
            <a:endParaRPr lang="en-US" sz="7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6200" dirty="0">
                <a:latin typeface="TH SarabunPSK" pitchFamily="34" charset="-34"/>
                <a:cs typeface="TH SarabunPSK" pitchFamily="34" charset="-34"/>
              </a:rPr>
              <a:t>ค่าร้อยละของผลรวมถ่วงน้ำหนักของผลงานทางวิชาการของอาจารย์ประจำหลักสูตรที่กำหนดให้เป็นคะแนนเต็ม</a:t>
            </a:r>
            <a:r>
              <a:rPr lang="en-US" sz="6200" dirty="0">
                <a:latin typeface="TH SarabunPSK" pitchFamily="34" charset="-34"/>
                <a:cs typeface="TH SarabunPSK" pitchFamily="34" charset="-34"/>
              </a:rPr>
              <a:t> 5 = </a:t>
            </a:r>
            <a:r>
              <a:rPr lang="th-TH" sz="6200" b="1" dirty="0">
                <a:latin typeface="TH SarabunPSK" pitchFamily="34" charset="-34"/>
                <a:cs typeface="TH SarabunPSK" pitchFamily="34" charset="-34"/>
              </a:rPr>
              <a:t>ร้อยละ</a:t>
            </a:r>
            <a:r>
              <a:rPr lang="en-US" sz="62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200" b="1" dirty="0" smtClean="0">
                <a:latin typeface="TH SarabunPSK" pitchFamily="34" charset="-34"/>
                <a:cs typeface="TH SarabunPSK" pitchFamily="34" charset="-34"/>
              </a:rPr>
              <a:t>60 </a:t>
            </a:r>
            <a:r>
              <a:rPr lang="th-TH" sz="6200" b="1" dirty="0">
                <a:latin typeface="TH SarabunPSK" pitchFamily="34" charset="-34"/>
                <a:cs typeface="TH SarabunPSK" pitchFamily="34" charset="-34"/>
              </a:rPr>
              <a:t>ขึ้นไป</a:t>
            </a:r>
            <a:endParaRPr lang="en-US" sz="6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04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272481" y="548680"/>
                <a:ext cx="9439049" cy="5688632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th-TH" sz="35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สูตรการคำนวณ</a:t>
                </a:r>
                <a:endParaRPr lang="en-US" sz="35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3000" dirty="0" smtClean="0">
                    <a:latin typeface="TH SarabunPSK" pitchFamily="34" charset="-34"/>
                    <a:cs typeface="TH SarabunPSK" pitchFamily="34" charset="-34"/>
                  </a:rPr>
                  <a:t>1.</a:t>
                </a:r>
                <a:r>
                  <a:rPr lang="th-TH" sz="3000" dirty="0">
                    <a:latin typeface="TH SarabunPSK" pitchFamily="34" charset="-34"/>
                    <a:cs typeface="TH SarabunPSK" pitchFamily="34" charset="-34"/>
                  </a:rPr>
                  <a:t>คำนวณค่าร้อยละของผลรวมถ่วงน้ำหนักของผลงานทางวิชาการของอาจารย์ประจำหลักสูตร ตามสูตร</a:t>
                </a:r>
                <a:endParaRPr lang="th-TH" sz="3000" b="1" dirty="0" smtClean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2000" b="1" dirty="0" smtClean="0">
                    <a:solidFill>
                      <a:srgbClr val="002060"/>
                    </a:solidFill>
                  </a:rPr>
                  <a:t>                       </a:t>
                </a:r>
                <a:r>
                  <a:rPr lang="en-US" sz="2800" b="1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eqArr>
                          <m:eqArrPr>
                            <m:ctrlPr>
                              <a:rPr lang="th-TH" sz="2800" i="1">
                                <a:solidFill>
                                  <a:srgbClr val="002060"/>
                                </a:solidFill>
                                <a:latin typeface="Cambria Math"/>
                                <a:cs typeface="TH SarabunPSK" pitchFamily="34" charset="-34"/>
                              </a:rPr>
                            </m:ctrlPr>
                          </m:eqArrPr>
                          <m:e>
                            <m:r>
                              <m:rPr>
                                <m:nor/>
                              </m:rPr>
                              <a:rPr lang="th-TH" sz="28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ผลรวมถ่วงน้ำหนักของผลงานทางวิชาการ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th-TH" sz="28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ของอาจารย์ประจำหลักสูตร</m:t>
                            </m:r>
                          </m:e>
                        </m:eqArr>
                      </m:num>
                      <m:den>
                        <m:r>
                          <m:rPr>
                            <m:nor/>
                          </m:rPr>
                          <a:rPr lang="th-TH" sz="2800">
                            <a:solidFill>
                              <a:srgbClr val="002060"/>
                            </a:solidFill>
                            <a:latin typeface="DilleniaUPC" pitchFamily="18" charset="-34"/>
                            <a:cs typeface="DilleniaUPC" pitchFamily="18" charset="-34"/>
                          </a:rPr>
                          <m:t>จำนวนอาจารย์ประจำหลักสูตรทั้งหมด</m:t>
                        </m:r>
                      </m:den>
                    </m:f>
                  </m:oMath>
                </a14:m>
                <a:r>
                  <a:rPr lang="en-US" sz="2800" b="1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 x 100</a:t>
                </a:r>
              </a:p>
              <a:p>
                <a:pPr marL="0" indent="0">
                  <a:buNone/>
                </a:pPr>
                <a:endPara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3000" b="1" dirty="0" smtClean="0">
                    <a:latin typeface="TH SarabunPSK" pitchFamily="34" charset="-34"/>
                    <a:cs typeface="TH SarabunPSK" pitchFamily="34" charset="-34"/>
                  </a:rPr>
                  <a:t>2. </a:t>
                </a:r>
                <a:r>
                  <a:rPr lang="th-TH" sz="3000" dirty="0">
                    <a:latin typeface="TH SarabunPSK" pitchFamily="34" charset="-34"/>
                    <a:cs typeface="TH SarabunPSK" pitchFamily="34" charset="-34"/>
                  </a:rPr>
                  <a:t>แปลงค่าร้อยละที่คำนวณได้ในข้อ </a:t>
                </a:r>
                <a:r>
                  <a:rPr lang="en-US" sz="3000" dirty="0">
                    <a:latin typeface="TH SarabunPSK" pitchFamily="34" charset="-34"/>
                    <a:cs typeface="TH SarabunPSK" pitchFamily="34" charset="-34"/>
                  </a:rPr>
                  <a:t>1 </a:t>
                </a:r>
                <a:r>
                  <a:rPr lang="th-TH" sz="3000" dirty="0">
                    <a:latin typeface="TH SarabunPSK" pitchFamily="34" charset="-34"/>
                    <a:cs typeface="TH SarabunPSK" pitchFamily="34" charset="-34"/>
                  </a:rPr>
                  <a:t>เทียบกับคะแนน</a:t>
                </a:r>
                <a:r>
                  <a:rPr lang="th-TH" sz="3000" dirty="0" smtClean="0">
                    <a:latin typeface="TH SarabunPSK" pitchFamily="34" charset="-34"/>
                    <a:cs typeface="TH SarabunPSK" pitchFamily="34" charset="-34"/>
                  </a:rPr>
                  <a:t>เต็ม 5</a:t>
                </a:r>
              </a:p>
              <a:p>
                <a:pPr marL="0" indent="0">
                  <a:buNone/>
                </a:pPr>
                <a:r>
                  <a:rPr lang="th-TH" sz="3000" b="1" dirty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ค</a:t>
                </a:r>
                <a:r>
                  <a:rPr lang="th-TH" sz="3000" b="1" dirty="0" smtClean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ะแนนที่ได้ </a:t>
                </a:r>
                <a:r>
                  <a:rPr lang="en-US" sz="3000" b="1" dirty="0" smtClean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 =  </a:t>
                </a:r>
                <a:r>
                  <a:rPr lang="en-US" sz="2400" b="1" dirty="0" smtClean="0">
                    <a:solidFill>
                      <a:srgbClr val="002060"/>
                    </a:solidFill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eqArr>
                          <m:eqArrPr>
                            <m:ctrlPr>
                              <a:rPr lang="th-TH" sz="3200" i="1">
                                <a:solidFill>
                                  <a:srgbClr val="002060"/>
                                </a:solidFill>
                                <a:latin typeface="Cambria Math"/>
                                <a:cs typeface="TH SarabunPSK" pitchFamily="34" charset="-34"/>
                              </a:rPr>
                            </m:ctrlPr>
                          </m:eqArrPr>
                          <m:e>
                            <m:r>
                              <m:rPr>
                                <m:nor/>
                              </m:rPr>
                              <a:rPr lang="th-TH" sz="32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ร้อยละของผลรวมถ่วงน้ำหนักของผลงานทางวิชาการ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th-TH" sz="32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ของอาจารย์ประจำหลักสูตร</m:t>
                            </m:r>
                            <m:r>
                              <m:rPr>
                                <m:nor/>
                              </m:rPr>
                              <a:rPr lang="en-US" sz="32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 </m:t>
                            </m:r>
                          </m:e>
                        </m:eqArr>
                      </m:num>
                      <m:den>
                        <m:eqArr>
                          <m:eqArrPr>
                            <m:ctrlPr>
                              <a:rPr lang="th-TH" sz="3200" i="1">
                                <a:solidFill>
                                  <a:srgbClr val="002060"/>
                                </a:solidFill>
                                <a:latin typeface="Cambria Math"/>
                                <a:cs typeface="TH SarabunPSK" pitchFamily="34" charset="-34"/>
                              </a:rPr>
                            </m:ctrlPr>
                          </m:eqArrPr>
                          <m:e>
                            <m:r>
                              <m:rPr>
                                <m:nor/>
                              </m:rPr>
                              <a:rPr lang="th-TH" sz="32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ร้อยละของผลรวมถ่วงน้ำหนักของผลงานทางวิชาการ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th-TH" sz="32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ของอาจารย์ประจำหลักสูตรที่กำหนดให้</m:t>
                            </m:r>
                            <m:r>
                              <m:rPr>
                                <m:nor/>
                              </m:rPr>
                              <a:rPr lang="th-TH" sz="3200" b="0" i="0" smtClean="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เป็น</m:t>
                            </m:r>
                            <m:r>
                              <m:rPr>
                                <m:nor/>
                              </m:rPr>
                              <a:rPr lang="th-TH" sz="32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คะแนนเต็ม </m:t>
                            </m:r>
                            <m:r>
                              <m:rPr>
                                <m:nor/>
                              </m:rPr>
                              <a:rPr lang="en-US" sz="3200">
                                <a:solidFill>
                                  <a:srgbClr val="002060"/>
                                </a:solidFill>
                                <a:latin typeface="DilleniaUPC" pitchFamily="18" charset="-34"/>
                                <a:cs typeface="DilleniaUPC" pitchFamily="18" charset="-34"/>
                              </a:rPr>
                              <m:t>5 </m:t>
                            </m:r>
                          </m:e>
                        </m:eqArr>
                      </m:den>
                    </m:f>
                  </m:oMath>
                </a14:m>
                <a:r>
                  <a:rPr lang="en-US" sz="3200" b="1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 x 5</a:t>
                </a:r>
                <a:endParaRPr lang="en-US" sz="3200" b="1" dirty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  <a:p>
                <a:pPr marL="0" indent="0">
                  <a:buNone/>
                </a:pPr>
                <a:endParaRPr lang="en-US" sz="3200" dirty="0" smtClean="0">
                  <a:latin typeface="DilleniaUPC" pitchFamily="18" charset="-34"/>
                  <a:cs typeface="DilleniaUPC" pitchFamily="18" charset="-34"/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2481" y="548680"/>
                <a:ext cx="9439049" cy="5688632"/>
              </a:xfrm>
              <a:blipFill rotWithShape="1">
                <a:blip r:embed="rId2"/>
                <a:stretch>
                  <a:fillRect l="-2003" t="-2465" r="-1550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18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499" y="548680"/>
            <a:ext cx="9049005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h-TH" sz="8000" dirty="0" smtClean="0"/>
          </a:p>
          <a:p>
            <a:pPr marL="0" indent="0">
              <a:buNone/>
            </a:pPr>
            <a:r>
              <a:rPr lang="en-US" sz="8000" b="1" dirty="0" smtClean="0"/>
              <a:t> </a:t>
            </a:r>
            <a:endParaRPr lang="en-US" sz="8000" dirty="0"/>
          </a:p>
          <a:p>
            <a:endParaRPr lang="th-TH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81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1132198"/>
              </p:ext>
            </p:extLst>
          </p:nvPr>
        </p:nvGraphicFramePr>
        <p:xfrm>
          <a:off x="128464" y="764704"/>
          <a:ext cx="9505056" cy="58355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9201"/>
                <a:gridCol w="8115855"/>
              </a:tblGrid>
              <a:tr h="3152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ค่าน้ำหนัก</a:t>
                      </a:r>
                      <a:endParaRPr lang="en-US" sz="30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ระดับคุณภาพ</a:t>
                      </a:r>
                      <a:endParaRPr lang="en-US" sz="30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631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0.20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บทความวิจัยหรือบทความวิชาการฉบับ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สมบูรณ์ที่ตีพิมพ์ในรายงานสืบเนื่องจากการประชุมวิชาการระดับชาติ</a:t>
                      </a:r>
                      <a:endParaRPr lang="en-US" sz="3000" b="1" dirty="0">
                        <a:effectLst/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4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3000" b="1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0.40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196850" algn="l"/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บทความวิจัยหรือบทความวิชาการฉบับ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สมบูรณ์ที่ตีพิมพ์ในรายงานสืบเนื่องจากการประชุมวิชาการระดับนานาชาติ หรือในวารสารทางวิชาการระดับชาติที่ไม่อยู่ในฐานข้อมูล ตามประกาศ </a:t>
                      </a:r>
                      <a:r>
                        <a:rPr lang="th-TH" sz="3000" b="1" dirty="0" err="1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ก.พ.อ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. หรือระเบียบคณะกรรมการการอุดมศึกษาว่าด้วย หลักเกณฑ์การพิจารณาวารสารทางวิชาการสำหรับการเผยแพร่ผลงานทางวิชาการ พ.ศ.</a:t>
                      </a:r>
                      <a:r>
                        <a:rPr lang="en-US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2556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แต่สถาบันนำเสนอสภาสถาบันอนุมัติและจัดทำเป็นประกาศให้ทราบเป็นการทั่วไป และแจ้งให้ </a:t>
                      </a:r>
                      <a:r>
                        <a:rPr lang="th-TH" sz="3000" b="1" dirty="0" err="1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ก.พ.อ</a:t>
                      </a:r>
                      <a:r>
                        <a:rPr lang="th-TH" sz="3000" b="1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.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lang="th-TH" sz="3000" b="1" dirty="0" err="1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กกอ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.ทราบภายใน 30 วันนับแต่วันที่ออกประกาศ  </a:t>
                      </a:r>
                      <a:endParaRPr lang="en-US" sz="30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ผลงานที่ได้รับการจดอนุสิทธิบัตร</a:t>
                      </a:r>
                      <a:endParaRPr lang="en-US" sz="3000" b="1" dirty="0">
                        <a:effectLst/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4567" y="116632"/>
            <a:ext cx="8142905" cy="5232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  <a:tab pos="1350963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การกำหนดระดับคุณภาพผลงานทางวิชาการ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0559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499" y="548680"/>
            <a:ext cx="9049005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h-TH" sz="8000" dirty="0" smtClean="0"/>
          </a:p>
          <a:p>
            <a:pPr marL="0" indent="0">
              <a:buNone/>
            </a:pPr>
            <a:r>
              <a:rPr lang="en-US" sz="8000" b="1" dirty="0" smtClean="0"/>
              <a:t> </a:t>
            </a:r>
            <a:endParaRPr lang="en-US" sz="8000" dirty="0"/>
          </a:p>
          <a:p>
            <a:endParaRPr lang="th-TH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82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219584"/>
              </p:ext>
            </p:extLst>
          </p:nvPr>
        </p:nvGraphicFramePr>
        <p:xfrm>
          <a:off x="128464" y="764704"/>
          <a:ext cx="9505056" cy="59991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40160"/>
                <a:gridCol w="8064896"/>
              </a:tblGrid>
              <a:tr h="5985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ค่าน้ำหนัก</a:t>
                      </a:r>
                      <a:endParaRPr lang="en-US" sz="30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ระดับคุณภาพ</a:t>
                      </a:r>
                      <a:endParaRPr lang="en-US" sz="30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1873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0.60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000" b="1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บทความวิจัยหรือบทความวิชาการที่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ตีพิมพ์ในวารสารวิชาการที่ปรากฏในฐานข้อมูล </a:t>
                      </a:r>
                      <a:r>
                        <a:rPr lang="en-US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TCI 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กลุ่มที่ 2</a:t>
                      </a:r>
                      <a:endParaRPr lang="en-US" sz="3000" b="1" dirty="0">
                        <a:effectLst/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26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3000" b="1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0.80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1350645" algn="l"/>
                        </a:tabLst>
                      </a:pPr>
                      <a:r>
                        <a:rPr lang="th-TH" sz="3000" b="1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บทความวิจัยหรือบทความวิชาการที่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ตีพิมพ์ในวารสารวิชาการระดับนานาชาติที่ไม่อยู่ในฐานข้อมูล ตามประกาศ </a:t>
                      </a:r>
                      <a:r>
                        <a:rPr lang="th-TH" sz="3000" b="1" dirty="0" err="1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ก.พ.อ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. หรือระเบียบคณะกรรมการการอุดมศึกษาว่าด้วย หลักเกณฑ์การพิจารณาวารสารทางวิชาการสำหรับการเผยแพร่ผลงานทางวิชาการ พ.ศ.</a:t>
                      </a:r>
                      <a:r>
                        <a:rPr lang="en-US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2556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แต่สถาบันนำเสนอสภาสถาบันอนุมัติและจัดทำเป็นประกาศให้ทราบเป็นการทั่วไป และแจ้งให้ </a:t>
                      </a:r>
                      <a:r>
                        <a:rPr lang="th-TH" sz="3000" b="1" dirty="0" err="1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ก.พ.อ</a:t>
                      </a:r>
                      <a:r>
                        <a:rPr lang="th-TH" sz="3000" b="1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.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lang="th-TH" sz="3000" b="1" dirty="0" err="1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กกอ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.ทราบภายใน 30 วันนับแต่วันที่ออกประกาศ (ซึ่งไม่อยู่ใน </a:t>
                      </a:r>
                      <a:r>
                        <a:rPr lang="en-US" sz="3000" b="1" dirty="0" err="1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Beall’s</a:t>
                      </a:r>
                      <a:r>
                        <a:rPr lang="en-US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list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) หรือตีพิมพ์ในวารสารวิชาการที่ปรากฏในฐานข้อมูล </a:t>
                      </a:r>
                      <a:r>
                        <a:rPr lang="en-US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TCI </a:t>
                      </a:r>
                      <a:r>
                        <a:rPr lang="th-TH" sz="30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กลุ่มที่ 1</a:t>
                      </a:r>
                      <a:endParaRPr lang="en-US" sz="3000" b="1" dirty="0">
                        <a:effectLst/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4568" y="41402"/>
            <a:ext cx="8142905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  <a:tab pos="1350963" algn="l"/>
              </a:tabLs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การกำหนดระดับคุณภาพผลงานทางวิชาการ (ต่อ)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045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499" y="548680"/>
            <a:ext cx="9049005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h-TH" sz="8000" dirty="0" smtClean="0"/>
          </a:p>
          <a:p>
            <a:pPr marL="0" indent="0">
              <a:buNone/>
            </a:pPr>
            <a:r>
              <a:rPr lang="en-US" sz="8000" b="1" dirty="0" smtClean="0"/>
              <a:t> </a:t>
            </a:r>
            <a:endParaRPr lang="en-US" sz="8000" dirty="0"/>
          </a:p>
          <a:p>
            <a:endParaRPr lang="th-TH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83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263716"/>
              </p:ext>
            </p:extLst>
          </p:nvPr>
        </p:nvGraphicFramePr>
        <p:xfrm>
          <a:off x="128464" y="764704"/>
          <a:ext cx="9649072" cy="5482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8241"/>
                <a:gridCol w="8560831"/>
              </a:tblGrid>
              <a:tr h="4177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ค่าน้ำหนัก</a:t>
                      </a:r>
                      <a:endParaRPr lang="en-US" sz="26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ระดับคุณภาพ</a:t>
                      </a:r>
                      <a:endParaRPr lang="en-US" sz="26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912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en-US" sz="2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1.00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201295" algn="l"/>
                          <a:tab pos="914400" algn="l"/>
                          <a:tab pos="1350645" algn="l"/>
                        </a:tabLst>
                      </a:pPr>
                      <a:r>
                        <a:rPr lang="th-TH" sz="2600" b="1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บทความวิจัยหรือบทความวิชาการที่</a:t>
                      </a:r>
                      <a:r>
                        <a:rPr lang="th-TH" sz="2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ตีพิมพ์ในวารสารวิชาการระดับนานาชาติที่ปรากฏใน</a:t>
                      </a:r>
                      <a:r>
                        <a:rPr lang="th-TH" sz="2600" b="1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ฐานข้อมูลระดับนานาชาติตาม</a:t>
                      </a:r>
                      <a:r>
                        <a:rPr lang="th-TH" sz="2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ประกาศ </a:t>
                      </a:r>
                      <a:r>
                        <a:rPr lang="th-TH" sz="2600" b="1" dirty="0" err="1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ก.พ.อ</a:t>
                      </a:r>
                      <a:r>
                        <a:rPr lang="th-TH" sz="2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. หรือระเบียบคณะกรรมการการอุดมศึกษา ว่าด้วย หลักเกณฑ์การพิจารณาวารสารทางวิชาการสำหรับการเผยแพร่ผลงานทางวิชาการ พ.ศ. </a:t>
                      </a:r>
                      <a:r>
                        <a:rPr lang="en-US" sz="2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2556</a:t>
                      </a:r>
                      <a:r>
                        <a:rPr lang="th-TH" sz="2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lang="en-US" sz="26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ผลงานที่ได้รับการจด</a:t>
                      </a:r>
                      <a:r>
                        <a:rPr lang="th-TH" sz="2600" b="1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สิทธิบัตร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600" b="1" dirty="0" smtClean="0"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ผลงานทางวิชาการรับใช้สังคมที่ได้รับการประเมินผ่านเกณฑ์การขอตำแหน่งทางวิชาการแล้ว</a:t>
                      </a:r>
                      <a:endParaRPr lang="en-US" sz="2600" b="1" dirty="0" smtClean="0">
                        <a:effectLst/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600" b="1" dirty="0" smtClean="0"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ผลงานวิจัยที่หน่วยงานหรือองค์กรระดับชาติว่าจ้างให้ดำเนินการ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600" b="1" dirty="0" smtClean="0"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ผลงานค้นพบพันธุ์พืช พันธุ์สัตว์ ที่ค้นพบใหม่และได้รับการจดทะเบียน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2600" b="1" dirty="0" smtClean="0"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ตำราหรือหนังสือหรืองานแปลที่ได้รับการประเมินผ่านเกณฑ์การขอตำแหน่งทางวิชาการแล้ว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Char char="-"/>
                        <a:tabLst>
                          <a:tab pos="914400" algn="l"/>
                          <a:tab pos="1350645" algn="l"/>
                        </a:tabLst>
                        <a:defRPr/>
                      </a:pPr>
                      <a:r>
                        <a:rPr lang="th-TH" sz="2600" b="1" dirty="0" smtClean="0"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ตำราหรือหนังสือหรืองานแปลที่ผ่านการพิจารณาตามหลักเกณฑ์การประเมินตำแหน่งทางวิชาการ แต่ไม่ได้นำมาขอรับการประเมินตำแหน่งทางวิชาการ</a:t>
                      </a:r>
                    </a:p>
                  </a:txBody>
                  <a:tcPr marL="54447" marR="54447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4568" y="41402"/>
            <a:ext cx="8142905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  <a:tab pos="1350963" algn="l"/>
              </a:tabLs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การกำหนดระดับคุณภาพผลงานทางวิชาการ (ต่อ)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0388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499" y="548680"/>
            <a:ext cx="9049005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h-TH" sz="8000" dirty="0" smtClean="0"/>
          </a:p>
          <a:p>
            <a:pPr marL="0" indent="0">
              <a:buNone/>
            </a:pPr>
            <a:r>
              <a:rPr lang="en-US" sz="8000" b="1" dirty="0" smtClean="0"/>
              <a:t> </a:t>
            </a:r>
            <a:endParaRPr lang="en-US" sz="8000" dirty="0"/>
          </a:p>
          <a:p>
            <a:endParaRPr lang="th-TH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84</a:t>
            </a:fld>
            <a:endParaRPr lang="en-U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16496" y="271937"/>
            <a:ext cx="8813465" cy="5232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  <a:tab pos="1350963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การกำหนดระดับคุณภาพผลงานทางวิชาการ (ต่อ)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16496" y="1196752"/>
            <a:ext cx="9127013" cy="5078313"/>
          </a:xfrm>
          <a:prstGeom prst="rect">
            <a:avLst/>
          </a:prstGeom>
          <a:gradFill flip="none" rotWithShape="1">
            <a:gsLst>
              <a:gs pos="0">
                <a:srgbClr val="0796A9">
                  <a:tint val="66000"/>
                  <a:satMod val="160000"/>
                </a:srgbClr>
              </a:gs>
              <a:gs pos="50000">
                <a:srgbClr val="0796A9">
                  <a:tint val="44500"/>
                  <a:satMod val="160000"/>
                </a:srgbClr>
              </a:gs>
              <a:gs pos="100000">
                <a:srgbClr val="0796A9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  <a:tab pos="1350963" algn="l"/>
              </a:tabLst>
            </a:pPr>
            <a:r>
              <a:rPr kumimoji="0" lang="th-TH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Calibri" pitchFamily="34" charset="0"/>
                <a:cs typeface="Angsana New" pitchFamily="18" charset="-34"/>
              </a:rPr>
              <a:t>การส่งบทความเพื่อพิจารณาคัดเลือกให้นำเสนอในการประชุมวิชาการต้องส่งเป็นฉบับสมบูรณ์ (</a:t>
            </a:r>
            <a:r>
              <a:rPr kumimoji="0" lang="en-US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Calibri" pitchFamily="34" charset="0"/>
                <a:cs typeface="Angsana New" pitchFamily="18" charset="-34"/>
              </a:rPr>
              <a:t>Full Paper</a:t>
            </a:r>
            <a:r>
              <a:rPr kumimoji="0" lang="th-TH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Calibri" pitchFamily="34" charset="0"/>
                <a:cs typeface="Angsana New" pitchFamily="18" charset="-34"/>
              </a:rPr>
              <a:t>) และเมื่อได้รับการตอบรับและตีพิมพ์แล้ว การตีพิมพ์ต้องตีพิมพ์เป็นฉบับสมบูรณ์ซึ่งสามารถอยู่ในรูปแบบเอกสาร หรือสื่ออิเล็กทรอนิกส์ได้</a:t>
            </a:r>
            <a:endParaRPr kumimoji="0" lang="th-TH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1377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85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037183"/>
              </p:ext>
            </p:extLst>
          </p:nvPr>
        </p:nvGraphicFramePr>
        <p:xfrm>
          <a:off x="344906" y="1196752"/>
          <a:ext cx="9072589" cy="50270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2277"/>
                <a:gridCol w="7340312"/>
              </a:tblGrid>
              <a:tr h="2052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ค่าน้ำหนัก</a:t>
                      </a:r>
                      <a:endParaRPr lang="en-US" sz="3600" b="1" dirty="0"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ระดับคุณภาพ</a:t>
                      </a:r>
                      <a:endParaRPr lang="en-US" sz="3600" b="1" dirty="0"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12604" marR="12604" marT="698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079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0.20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spc="-40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งานสร้างสรรค์ที่มีการเผยแพร่สู่สาธารณะในลักษณะใดลักษณะหนึ่ง หรือผ่านสื่ออิเล็กทรอนิกส์ </a:t>
                      </a:r>
                      <a:r>
                        <a:rPr lang="en-US" sz="3600" b="1" spc="-40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online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2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0.40</a:t>
                      </a:r>
                      <a:endParaRPr lang="en-US" sz="3600" b="1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งานสร้างสรรค์ที่ได้รับการเผยแพร่ในระดับสถาบัน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5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0.60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งานสร้างสรรค์ที่ได้รับการเผยแพร่ในระดับชาติ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0.80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งานสร้างสรรค์ที่ได้รับการเผยแพร่ในระดับความร่วมมือระหว่างประเทศ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1.00</a:t>
                      </a:r>
                      <a:endParaRPr lang="en-US" sz="3600" b="1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14400" algn="l"/>
                          <a:tab pos="1350645" algn="l"/>
                        </a:tabLst>
                      </a:pPr>
                      <a:r>
                        <a:rPr lang="th-TH" sz="3600" b="1" dirty="0">
                          <a:effectLst/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งานสร้างสรรค์ที่ได้รับการเผยแพร่ในระดับภูมิภาคอาเซียน/นานาชาติ</a:t>
                      </a:r>
                      <a:endParaRPr lang="en-US" sz="3600" b="1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400" y="252082"/>
            <a:ext cx="9220095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ctr" fontAlgn="base">
              <a:spcBef>
                <a:spcPct val="0"/>
              </a:spcBef>
              <a:spcAft>
                <a:spcPct val="0"/>
              </a:spcAft>
              <a:tabLst>
                <a:tab pos="914400" algn="l"/>
                <a:tab pos="1350963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การกำหนด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ระดับคุณภาพงาน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สร้างสรรค์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2588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8136" y="544469"/>
            <a:ext cx="9220095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ctr" fontAlgn="base">
              <a:spcBef>
                <a:spcPct val="0"/>
              </a:spcBef>
              <a:spcAft>
                <a:spcPct val="0"/>
              </a:spcAft>
              <a:tabLst>
                <a:tab pos="914400" algn="l"/>
                <a:tab pos="1350963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การกำหนด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ระดับคุณภาพงาน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สร้างสรรค์ (ต่อ)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08136" y="2151440"/>
            <a:ext cx="9439049" cy="2308324"/>
          </a:xfrm>
          <a:prstGeom prst="rect">
            <a:avLst/>
          </a:prstGeom>
          <a:gradFill flip="none" rotWithShape="1">
            <a:gsLst>
              <a:gs pos="0">
                <a:srgbClr val="0796A9">
                  <a:tint val="66000"/>
                  <a:satMod val="160000"/>
                </a:srgbClr>
              </a:gs>
              <a:gs pos="50000">
                <a:srgbClr val="0796A9">
                  <a:tint val="44500"/>
                  <a:satMod val="160000"/>
                </a:srgbClr>
              </a:gs>
              <a:gs pos="100000">
                <a:srgbClr val="0796A9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350963" algn="l"/>
              </a:tabLst>
            </a:pPr>
            <a:r>
              <a:rPr lang="th-TH" sz="4800" b="1" dirty="0">
                <a:latin typeface="Angsana New" pitchFamily="18" charset="-34"/>
                <a:cs typeface="Angsana New" pitchFamily="18" charset="-34"/>
              </a:rPr>
              <a:t>ผลงานสร้างสรรค์ทุกชิ้นต้องผ่านการพิจารณาจากคณะกรรมการที่มีองค์ประกอบไม่น้อยกว่า 3 คน โดยมีบุคคลภายนอกสถาบันร่วมพิจารณา</a:t>
            </a:r>
            <a:r>
              <a:rPr lang="th-TH" sz="4800" b="1" dirty="0" smtClean="0">
                <a:latin typeface="Angsana New" pitchFamily="18" charset="-34"/>
                <a:cs typeface="Angsana New" pitchFamily="18" charset="-34"/>
              </a:rPr>
              <a:t>ด้วย</a:t>
            </a:r>
          </a:p>
        </p:txBody>
      </p:sp>
    </p:spTree>
    <p:extLst>
      <p:ext uri="{BB962C8B-B14F-4D97-AF65-F5344CB8AC3E}">
        <p14:creationId xmlns:p14="http://schemas.microsoft.com/office/powerpoint/2010/main" val="327872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08712"/>
          </a:xfrm>
        </p:spPr>
        <p:txBody>
          <a:bodyPr>
            <a:normAutofit fontScale="25000" lnSpcReduction="20000"/>
          </a:bodyPr>
          <a:lstStyle/>
          <a:p>
            <a:pPr marL="441325" indent="-441325">
              <a:buFont typeface="Wingdings" pitchFamily="2" charset="2"/>
              <a:buChar char="q"/>
              <a:tabLst>
                <a:tab pos="441325" algn="l"/>
              </a:tabLst>
            </a:pPr>
            <a:r>
              <a:rPr lang="th-TH" sz="1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จำนวน</a:t>
            </a:r>
            <a:r>
              <a:rPr lang="th-TH" sz="1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บทความของอาจารย์ประจำหลักสูตรปริญญา</a:t>
            </a:r>
            <a:r>
              <a:rPr lang="th-TH" sz="1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เอก ที่</a:t>
            </a:r>
            <a:r>
              <a:rPr lang="th-TH" sz="1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ได้รับการอ้างอิง</a:t>
            </a:r>
            <a:r>
              <a:rPr lang="th-TH" sz="1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ใน ฐานข้อมูล </a:t>
            </a:r>
            <a:r>
              <a:rPr lang="en-US" sz="1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TCI </a:t>
            </a:r>
            <a:r>
              <a:rPr lang="th-TH" sz="1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และ </a:t>
            </a:r>
            <a:r>
              <a:rPr lang="en-US" sz="1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SCOPUS </a:t>
            </a:r>
            <a:r>
              <a:rPr lang="th-TH" sz="1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ต่อจำนวนอาจารย์ประจำหลักสูตร</a:t>
            </a:r>
            <a:r>
              <a:rPr lang="th-TH" sz="67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</a:t>
            </a:r>
            <a:endParaRPr lang="en-US" sz="67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4000" dirty="0" smtClean="0">
              <a:latin typeface="TH SarabunPSK" pitchFamily="34" charset="-34"/>
              <a:cs typeface="TH SarabunPSK" pitchFamily="34" charset="-34"/>
            </a:endParaRPr>
          </a:p>
          <a:p>
            <a:pPr marL="533400" indent="0">
              <a:buNone/>
            </a:pPr>
            <a:r>
              <a:rPr lang="th-TH" sz="10400" dirty="0" smtClean="0">
                <a:latin typeface="Angsana New" pitchFamily="18" charset="-34"/>
                <a:cs typeface="Angsana New" pitchFamily="18" charset="-34"/>
              </a:rPr>
              <a:t>หลักสูตร</a:t>
            </a:r>
            <a:r>
              <a:rPr lang="th-TH" sz="10400" dirty="0">
                <a:latin typeface="Angsana New" pitchFamily="18" charset="-34"/>
                <a:cs typeface="Angsana New" pitchFamily="18" charset="-34"/>
              </a:rPr>
              <a:t>ในระดับปริญญาเอกถือได้ว่าเป็นหลักสูตรสูงสุดของสถาบันการศึกษา เป็นหลักสูตรที่สำคัญและเน้นการสร้างองค์ความรู้ใหม่เพื่อเป็นประโยชน์ต่อการพัฒนาประเทศ ดังนั้น อาจารย์ประจำหลักสูตรระดับปริญญาเอกจึงมีความสำคัญอย่างมากต่อหลักสูตรนั้นๆ   </a:t>
            </a:r>
            <a:endParaRPr lang="en-US" sz="10400" dirty="0">
              <a:latin typeface="Angsana New" pitchFamily="18" charset="-34"/>
              <a:cs typeface="Angsana New" pitchFamily="18" charset="-34"/>
            </a:endParaRPr>
          </a:p>
          <a:p>
            <a:pPr marL="533400" indent="0">
              <a:buNone/>
            </a:pPr>
            <a:endParaRPr lang="th-TH" sz="10400" dirty="0">
              <a:latin typeface="Angsana New" pitchFamily="18" charset="-34"/>
              <a:cs typeface="Angsana New" pitchFamily="18" charset="-34"/>
            </a:endParaRPr>
          </a:p>
          <a:p>
            <a:pPr marL="533400" indent="0">
              <a:buNone/>
            </a:pPr>
            <a:r>
              <a:rPr lang="th-TH" sz="10400" dirty="0" smtClean="0">
                <a:latin typeface="Angsana New" pitchFamily="18" charset="-34"/>
                <a:cs typeface="Angsana New" pitchFamily="18" charset="-34"/>
              </a:rPr>
              <a:t>บทความ</a:t>
            </a:r>
            <a:r>
              <a:rPr lang="th-TH" sz="10400" dirty="0">
                <a:latin typeface="Angsana New" pitchFamily="18" charset="-34"/>
                <a:cs typeface="Angsana New" pitchFamily="18" charset="-34"/>
              </a:rPr>
              <a:t>วิจัยและบทความทางวิชาการหรือ </a:t>
            </a:r>
            <a:r>
              <a:rPr lang="en-US" sz="10400" dirty="0" smtClean="0">
                <a:latin typeface="Angsana New" pitchFamily="18" charset="-34"/>
                <a:cs typeface="Angsana New" pitchFamily="18" charset="-34"/>
              </a:rPr>
              <a:t>Review </a:t>
            </a:r>
            <a:r>
              <a:rPr lang="en-US" sz="10400" dirty="0">
                <a:latin typeface="Angsana New" pitchFamily="18" charset="-34"/>
                <a:cs typeface="Angsana New" pitchFamily="18" charset="-34"/>
              </a:rPr>
              <a:t>Article </a:t>
            </a:r>
            <a:r>
              <a:rPr lang="th-TH" sz="10400" dirty="0">
                <a:latin typeface="Angsana New" pitchFamily="18" charset="-34"/>
                <a:cs typeface="Angsana New" pitchFamily="18" charset="-34"/>
              </a:rPr>
              <a:t>ของอาจารย์ประจำหลักสูตรปริญญาเอกที่ได้รับการอ้างอิง ย่อมแสดงให้เห็นว่าอาจารย์ประจำหลักสูตรปริญญาเอกมีความสามารถ</a:t>
            </a:r>
            <a:r>
              <a:rPr lang="th-TH" sz="10400" dirty="0" smtClean="0">
                <a:latin typeface="Angsana New" pitchFamily="18" charset="-34"/>
                <a:cs typeface="Angsana New" pitchFamily="18" charset="-34"/>
              </a:rPr>
              <a:t>ในการ</a:t>
            </a:r>
            <a:r>
              <a:rPr lang="th-TH" sz="10400" dirty="0">
                <a:latin typeface="Angsana New" pitchFamily="18" charset="-34"/>
                <a:cs typeface="Angsana New" pitchFamily="18" charset="-34"/>
              </a:rPr>
              <a:t>ทำวิจัย  มีผลงานที่ได้รับการตีพิมพ์ในวารสารระดับชาติหรือนานาชาติ</a:t>
            </a:r>
            <a:r>
              <a:rPr lang="th-TH" sz="10400" dirty="0" smtClean="0">
                <a:latin typeface="Angsana New" pitchFamily="18" charset="-34"/>
                <a:cs typeface="Angsana New" pitchFamily="18" charset="-34"/>
              </a:rPr>
              <a:t>ในฐานข้อมูล </a:t>
            </a:r>
            <a:r>
              <a:rPr lang="en-US" sz="10400" dirty="0">
                <a:latin typeface="Angsana New" pitchFamily="18" charset="-34"/>
                <a:cs typeface="Angsana New" pitchFamily="18" charset="-34"/>
              </a:rPr>
              <a:t>TCI </a:t>
            </a:r>
            <a:r>
              <a:rPr lang="th-TH" sz="10400" dirty="0">
                <a:latin typeface="Angsana New" pitchFamily="18" charset="-34"/>
                <a:cs typeface="Angsana New" pitchFamily="18" charset="-34"/>
              </a:rPr>
              <a:t>และ </a:t>
            </a:r>
            <a:r>
              <a:rPr lang="en-US" sz="10400" dirty="0">
                <a:latin typeface="Angsana New" pitchFamily="18" charset="-34"/>
                <a:cs typeface="Angsana New" pitchFamily="18" charset="-34"/>
              </a:rPr>
              <a:t>SCOPUS</a:t>
            </a:r>
            <a:r>
              <a:rPr lang="th-TH" sz="104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10400" dirty="0">
                <a:latin typeface="Angsana New" pitchFamily="18" charset="-34"/>
                <a:cs typeface="Angsana New" pitchFamily="18" charset="-34"/>
              </a:rPr>
              <a:t>และบทความที่ตีพิมพ์ได้รับการอ้างอิง แสดงให้เห็นว่ามีการนำไปใช้ประโยชน์และเป็นฐานในการพัฒนางานวิจัยใหม่ๆให้มีความก้าวหน้ามากขึ้น  จำนวนบทความของอาจารย์ประจำหลักสูตรที่ได้รับการอ้างอิงมากย่อมแสดงให้เห็นว่าอาจารย์ประจำหลักสูตรเป็นผู้ที่มีผลงานและได้รับการยอมรับในวงวิชาการนั้นๆ</a:t>
            </a:r>
            <a:endParaRPr lang="en-US" sz="10400" dirty="0">
              <a:latin typeface="Angsana New" pitchFamily="18" charset="-34"/>
              <a:cs typeface="Angsana New" pitchFamily="18" charset="-34"/>
            </a:endParaRPr>
          </a:p>
          <a:p>
            <a:pPr marL="533400" indent="0">
              <a:buNone/>
            </a:pPr>
            <a:endParaRPr lang="th-TH" sz="10400" dirty="0">
              <a:latin typeface="Angsana New" pitchFamily="18" charset="-34"/>
              <a:cs typeface="Angsana New" pitchFamily="18" charset="-34"/>
            </a:endParaRPr>
          </a:p>
          <a:p>
            <a:pPr marL="533400" indent="0">
              <a:buNone/>
            </a:pPr>
            <a:r>
              <a:rPr lang="th-TH" sz="10400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10400" dirty="0">
                <a:latin typeface="Angsana New" pitchFamily="18" charset="-34"/>
                <a:cs typeface="Angsana New" pitchFamily="18" charset="-34"/>
              </a:rPr>
              <a:t>คำนวณตัวบ่งชี้นี้  ให้เปรียบเทียบจำนวนบทความที่ได้รับการอ้างอิง ตั้งแต่หนึ่งครั้งขึ้นไป รวมทั้งการอ้างอิงตนเอง ที่เป็นผลงานของอาจารย์ประจำหลักสูตร ที่ตีพิมพ์ในวารสารวิชาการระดับชาติ หรือระดับนานาชาติ ต่ออาจารย์ประจำหลักสูตรปริญญาเอกนั้น โดยนำเสนอในรูปสัดส่วน ทั้งนี้ </a:t>
            </a:r>
            <a:r>
              <a:rPr lang="th-TH" sz="10400" b="1" dirty="0">
                <a:latin typeface="Angsana New" pitchFamily="18" charset="-34"/>
                <a:cs typeface="Angsana New" pitchFamily="18" charset="-34"/>
              </a:rPr>
              <a:t>พิจารณา</a:t>
            </a:r>
            <a:r>
              <a:rPr lang="th-TH" sz="10400" b="1" dirty="0" smtClean="0">
                <a:latin typeface="Angsana New" pitchFamily="18" charset="-34"/>
                <a:cs typeface="Angsana New" pitchFamily="18" charset="-34"/>
              </a:rPr>
              <a:t>ผลการ</a:t>
            </a:r>
            <a:r>
              <a:rPr lang="th-TH" sz="10400" b="1" dirty="0">
                <a:latin typeface="Angsana New" pitchFamily="18" charset="-34"/>
                <a:cs typeface="Angsana New" pitchFamily="18" charset="-34"/>
              </a:rPr>
              <a:t>ดำเนินงาน </a:t>
            </a:r>
            <a:r>
              <a:rPr lang="en-US" sz="10400" b="1" dirty="0">
                <a:latin typeface="Angsana New" pitchFamily="18" charset="-34"/>
                <a:cs typeface="Angsana New" pitchFamily="18" charset="-34"/>
              </a:rPr>
              <a:t>5 </a:t>
            </a:r>
            <a:r>
              <a:rPr lang="th-TH" sz="10400" b="1" dirty="0">
                <a:latin typeface="Angsana New" pitchFamily="18" charset="-34"/>
                <a:cs typeface="Angsana New" pitchFamily="18" charset="-34"/>
              </a:rPr>
              <a:t>ปีย้อนหลังตามปีปฏิทิน ซึ่งนับรวมปีที่ประเมิน</a:t>
            </a:r>
            <a:r>
              <a:rPr lang="en-US" sz="10400" dirty="0" smtClean="0"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10400" dirty="0" smtClean="0">
                <a:latin typeface="Angsana New" pitchFamily="18" charset="-34"/>
                <a:cs typeface="Angsana New" pitchFamily="18" charset="-34"/>
              </a:rPr>
            </a:br>
            <a:endParaRPr lang="th-TH" sz="10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67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		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กลุ่ม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สาขาวิชา  วิทยาศาสตร์และเทคโนโลยี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อัตราส่วน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จำนวนบทความที่ได้รับการอ้างอิงต่อจำนวนอาจารย์ประจำหลักสูตรที่กำหนดให้เป็นคะแนนเต็ม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5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=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2.5 ขึ้นไป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 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กลุ่ม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สาขาวิชา  วิทยาศาสตร์สุขภาพ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อัตราส่วน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จำนวนบทความที่ได้รับการอ้างอิงต่อจำนวนอาจารย์ประจำหลักสูตรที่กำหนดให้เป็นคะแนนเต็ม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5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=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3.0 ขึ้นไป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กลุ่ม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สาขาวิชา  มนุษยศาสตร์และสังคมศาสตร์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อัตราส่วน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จำนวนบทความที่ได้รับการอ้างอิงต่อจำนวนอาจารย์ประจำหลักสูตรที่กำหนดให้เป็นคะแนนเต็ม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5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=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0.25 ขึ้นไป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88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272481" y="548680"/>
                <a:ext cx="9439049" cy="4680520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th-TH" sz="36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สูตรการคำนวณ</a:t>
                </a:r>
                <a:endParaRPr lang="en-US" sz="36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3200" dirty="0" smtClean="0">
                    <a:latin typeface="TH SarabunPSK" pitchFamily="34" charset="-34"/>
                    <a:cs typeface="TH SarabunPSK" pitchFamily="34" charset="-34"/>
                  </a:rPr>
                  <a:t>1.</a:t>
                </a:r>
                <a:r>
                  <a:rPr lang="th-TH" sz="2800" dirty="0" smtClean="0">
                    <a:latin typeface="TH SarabunPSK" pitchFamily="34" charset="-34"/>
                    <a:cs typeface="TH SarabunPSK" pitchFamily="34" charset="-34"/>
                  </a:rPr>
                  <a:t>อัตราส่วนจำนวนบทความที่ได้รับการอ้างอิงต่ออาจารย์ประจำหลักสูตร </a:t>
                </a:r>
                <a:endParaRPr lang="en-US" sz="2800" dirty="0" smtClean="0"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3000" dirty="0" smtClean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                  </a:t>
                </a:r>
                <a:r>
                  <a:rPr lang="en-US" sz="3000" dirty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=</a:t>
                </a:r>
                <a:r>
                  <a:rPr lang="en-US" sz="3000" dirty="0" smtClean="0">
                    <a:solidFill>
                      <a:srgbClr val="002060"/>
                    </a:solidFill>
                    <a:latin typeface="TH SarabunPSK" pitchFamily="34" charset="-34"/>
                    <a:cs typeface="TH SarabunPSK" pitchFamily="34" charset="-34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900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th-TH" sz="39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จำนวน</m:t>
                        </m:r>
                        <m:r>
                          <a:rPr lang="th-TH" sz="3900">
                            <a:solidFill>
                              <a:srgbClr val="002060"/>
                            </a:solidFill>
                            <a:latin typeface="Cambria Math"/>
                          </a:rPr>
                          <m:t>จำนวนบทความที่ได้รับการอ้างอิง</m:t>
                        </m:r>
                      </m:num>
                      <m:den>
                        <m:r>
                          <a:rPr lang="th-TH" sz="3900">
                            <a:solidFill>
                              <a:srgbClr val="002060"/>
                            </a:solidFill>
                            <a:latin typeface="Cambria Math"/>
                          </a:rPr>
                          <m:t>จำนวนอาจารย์ประจำหลักสูตร</m:t>
                        </m:r>
                      </m:den>
                    </m:f>
                  </m:oMath>
                </a14:m>
                <a:endParaRPr lang="en-US" sz="3000" b="1" dirty="0">
                  <a:solidFill>
                    <a:srgbClr val="002060"/>
                  </a:solidFill>
                  <a:latin typeface="Angsana New" pitchFamily="18" charset="-34"/>
                  <a:cs typeface="Angsana New" pitchFamily="18" charset="-34"/>
                </a:endParaRPr>
              </a:p>
              <a:p>
                <a:pPr marL="0" indent="0">
                  <a:buNone/>
                </a:pPr>
                <a:endParaRPr lang="en-US" sz="3500" b="1" dirty="0" smtClean="0">
                  <a:latin typeface="TH SarabunPSK" pitchFamily="34" charset="-34"/>
                  <a:cs typeface="TH SarabunPSK" pitchFamily="34" charset="-34"/>
                </a:endParaRPr>
              </a:p>
              <a:p>
                <a:pPr marL="0" indent="0">
                  <a:buNone/>
                </a:pPr>
                <a:r>
                  <a:rPr lang="en-US" sz="2400" b="1" dirty="0" smtClean="0">
                    <a:latin typeface="TH SarabunPSK" pitchFamily="34" charset="-34"/>
                    <a:cs typeface="TH SarabunPSK" pitchFamily="34" charset="-34"/>
                  </a:rPr>
                  <a:t>2</a:t>
                </a:r>
                <a:r>
                  <a:rPr lang="en-US" sz="2800" b="1" dirty="0" smtClean="0">
                    <a:latin typeface="TH SarabunPSK" pitchFamily="34" charset="-34"/>
                    <a:cs typeface="TH SarabunPSK" pitchFamily="34" charset="-34"/>
                  </a:rPr>
                  <a:t>. </a:t>
                </a:r>
                <a:r>
                  <a:rPr lang="th-TH" sz="2800" dirty="0">
                    <a:latin typeface="TH SarabunPSK" pitchFamily="34" charset="-34"/>
                    <a:cs typeface="TH SarabunPSK" pitchFamily="34" charset="-34"/>
                  </a:rPr>
                  <a:t>แปลงค่าร้อยละที่คำนวณได้ในข้อ </a:t>
                </a:r>
                <a:r>
                  <a:rPr lang="en-US" sz="2800" dirty="0">
                    <a:latin typeface="TH SarabunPSK" pitchFamily="34" charset="-34"/>
                    <a:cs typeface="TH SarabunPSK" pitchFamily="34" charset="-34"/>
                  </a:rPr>
                  <a:t>1 </a:t>
                </a:r>
                <a:r>
                  <a:rPr lang="th-TH" sz="2800" dirty="0">
                    <a:latin typeface="TH SarabunPSK" pitchFamily="34" charset="-34"/>
                    <a:cs typeface="TH SarabunPSK" pitchFamily="34" charset="-34"/>
                  </a:rPr>
                  <a:t>เทียบกับคะแนน</a:t>
                </a:r>
                <a:r>
                  <a:rPr lang="th-TH" sz="2800" dirty="0" smtClean="0">
                    <a:latin typeface="TH SarabunPSK" pitchFamily="34" charset="-34"/>
                    <a:cs typeface="TH SarabunPSK" pitchFamily="34" charset="-34"/>
                  </a:rPr>
                  <a:t>เต็ม 5</a:t>
                </a:r>
              </a:p>
              <a:p>
                <a:pPr marL="0" indent="0">
                  <a:buNone/>
                </a:pPr>
                <a:endParaRPr lang="th-TH" sz="2800" dirty="0" smtClean="0">
                  <a:latin typeface="Cordia New" pitchFamily="34" charset="-34"/>
                  <a:cs typeface="Cordia New" pitchFamily="34" charset="-34"/>
                </a:endParaRPr>
              </a:p>
              <a:p>
                <a:pPr marL="0" indent="0">
                  <a:buNone/>
                </a:pPr>
                <a:r>
                  <a:rPr lang="th-TH" sz="3200" dirty="0" smtClean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คะแนนที่ได้    </a:t>
                </a:r>
                <a:r>
                  <a:rPr lang="en-US" sz="3200" dirty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eqArr>
                          <m:eqArrPr>
                            <m:ctrlPr>
                              <a:rPr lang="th-TH" sz="3200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th-TH" sz="320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อัตราส่วนจำนวนบทความวิจัยที่ได้รับการอ้างอิงต่อ</m:t>
                            </m:r>
                          </m:e>
                          <m:e>
                            <m:r>
                              <a:rPr lang="th-TH" sz="320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จำนวนอาจารย์ประจำหลักสูตร</m:t>
                            </m:r>
                          </m:e>
                        </m:eqArr>
                      </m:num>
                      <m:den>
                        <m:eqArr>
                          <m:eqArrPr>
                            <m:ctrlPr>
                              <a:rPr lang="th-TH" sz="3200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th-TH" sz="320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อัตราส่วนจำนวนบทความวิจัยที่ได้รับการอ้างอิงต่อ</m:t>
                            </m:r>
                          </m:e>
                          <m:e>
                            <m:r>
                              <a:rPr lang="th-TH" sz="320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จำนวนอาจารย์ประจำหลักสูตรที่กำหนดให้</m:t>
                            </m:r>
                            <m:r>
                              <a:rPr lang="th-TH" sz="3200" b="0" i="0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เป็น</m:t>
                            </m:r>
                            <m:r>
                              <a:rPr lang="th-TH" sz="320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คะแนนเต็ม</m:t>
                            </m:r>
                            <m:r>
                              <a:rPr lang="th-TH" sz="3200" b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 </m:t>
                            </m:r>
                            <m:r>
                              <a:rPr lang="en-US" sz="32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𝟓</m:t>
                            </m:r>
                          </m:e>
                        </m:eqArr>
                      </m:den>
                    </m:f>
                  </m:oMath>
                </a14:m>
                <a:r>
                  <a:rPr lang="en-US" sz="3200" dirty="0">
                    <a:solidFill>
                      <a:srgbClr val="002060"/>
                    </a:solidFill>
                    <a:latin typeface="DilleniaUPC" pitchFamily="18" charset="-34"/>
                    <a:cs typeface="DilleniaUPC" pitchFamily="18" charset="-34"/>
                  </a:rPr>
                  <a:t> X 5	</a:t>
                </a:r>
                <a:endParaRPr lang="en-US" sz="3200" dirty="0" smtClean="0">
                  <a:solidFill>
                    <a:srgbClr val="002060"/>
                  </a:solidFill>
                  <a:latin typeface="DilleniaUPC" pitchFamily="18" charset="-34"/>
                  <a:cs typeface="DilleniaUPC" pitchFamily="18" charset="-34"/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2481" y="548680"/>
                <a:ext cx="9439049" cy="4680520"/>
              </a:xfrm>
              <a:blipFill rotWithShape="1">
                <a:blip r:embed="rId2"/>
                <a:stretch>
                  <a:fillRect l="-1809" t="-3516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89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51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90</a:t>
            </a:fld>
            <a:endParaRPr lang="en-U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44376" y="764704"/>
            <a:ext cx="9389144" cy="52629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  <a:tab pos="1350963" algn="l"/>
              </a:tabLst>
            </a:pPr>
            <a:r>
              <a:rPr lang="th-TH" sz="4800" dirty="0" smtClean="0">
                <a:latin typeface="Cordia New" pitchFamily="34" charset="-34"/>
                <a:cs typeface="Cordia New" pitchFamily="34" charset="-34"/>
              </a:rPr>
              <a:t>การพิจารณาผลงานที่เป็นบทความวิจัย บทความวิชาการ หรือ </a:t>
            </a:r>
            <a:r>
              <a:rPr lang="en-US" sz="4800" dirty="0" smtClean="0">
                <a:latin typeface="Cordia New" pitchFamily="34" charset="-34"/>
                <a:cs typeface="Cordia New" pitchFamily="34" charset="-34"/>
              </a:rPr>
              <a:t>Review Article </a:t>
            </a:r>
            <a:r>
              <a:rPr lang="th-TH" sz="4800" dirty="0" smtClean="0">
                <a:latin typeface="Cordia New" pitchFamily="34" charset="-34"/>
                <a:cs typeface="Cordia New" pitchFamily="34" charset="-34"/>
              </a:rPr>
              <a:t>ของอาจารย์ประจำหลักสูตรปริญญาเอก </a:t>
            </a:r>
            <a:r>
              <a:rPr lang="th-TH" sz="4800" b="1" dirty="0" smtClean="0">
                <a:latin typeface="Cordia New" pitchFamily="34" charset="-34"/>
                <a:cs typeface="Cordia New" pitchFamily="34" charset="-34"/>
              </a:rPr>
              <a:t>ให้พิจารณาผลงานที่ตีพิมพ์ </a:t>
            </a:r>
            <a:r>
              <a:rPr lang="en-US" sz="4800" b="1" dirty="0" smtClean="0">
                <a:latin typeface="Cordia New" pitchFamily="34" charset="-34"/>
                <a:cs typeface="Cordia New" pitchFamily="34" charset="-34"/>
              </a:rPr>
              <a:t>5</a:t>
            </a:r>
            <a:r>
              <a:rPr lang="th-TH" sz="4800" b="1" dirty="0" smtClean="0">
                <a:latin typeface="Cordia New" pitchFamily="34" charset="-34"/>
                <a:cs typeface="Cordia New" pitchFamily="34" charset="-34"/>
              </a:rPr>
              <a:t> ปีย้อนหลังตามปีปฏิทิน ซึ่งนับรวมปีที่ประเมิน และได้รับการอ้างอิงภายใน </a:t>
            </a:r>
            <a:r>
              <a:rPr lang="en-US" sz="4800" b="1" dirty="0" smtClean="0">
                <a:latin typeface="Cordia New" pitchFamily="34" charset="-34"/>
                <a:cs typeface="Cordia New" pitchFamily="34" charset="-34"/>
              </a:rPr>
              <a:t>5</a:t>
            </a:r>
            <a:r>
              <a:rPr lang="th-TH" sz="4800" b="1" dirty="0" smtClean="0">
                <a:latin typeface="Cordia New" pitchFamily="34" charset="-34"/>
                <a:cs typeface="Cordia New" pitchFamily="34" charset="-34"/>
              </a:rPr>
              <a:t> ปีเช่นเดียวกัน </a:t>
            </a:r>
            <a:r>
              <a:rPr lang="th-TH" sz="4800" dirty="0" smtClean="0">
                <a:latin typeface="Cordia New" pitchFamily="34" charset="-34"/>
                <a:cs typeface="Cordia New" pitchFamily="34" charset="-34"/>
              </a:rPr>
              <a:t>เพื่อแสดงให้เห็นถึงความต่อเนื่องและการพัฒนางานวิจัยอย่างสม่ำเสมอและเป็นปัจจุบัน</a:t>
            </a:r>
            <a:endParaRPr kumimoji="0" lang="en-US" sz="4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6735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3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ตัวบ่งชี้ที่ </a:t>
            </a:r>
            <a:r>
              <a:rPr lang="en-US" sz="3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4.3</a:t>
            </a:r>
            <a:r>
              <a:rPr lang="th-TH" sz="3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ผลที่เกิดกับอาจารย์</a:t>
            </a:r>
          </a:p>
          <a:p>
            <a:pPr marL="0" indent="0">
              <a:buNone/>
            </a:pPr>
            <a:endPara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ชนิด</a:t>
            </a:r>
            <a:r>
              <a:rPr lang="th-TH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ของตัวบ่งชี้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ผลลัพธ์  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24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คำอธิบาย</a:t>
            </a:r>
            <a:r>
              <a:rPr lang="th-TH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ผล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การประกันคุณภาพ ต้องนำไปสู่การมีอัตรากำลังอาจารย์ที่มีจำนวนเหมาะสมกับจำนวนนักศึกษาที่รับเข้าในหลักสูตร อัตราคงอยู่ของอาจารย์สูง และอาจารย์มีความพึงพอใจต่อการบริหารหลักสูตร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pPr marL="0" indent="0" algn="thaiDist">
              <a:spcAft>
                <a:spcPts val="0"/>
              </a:spcAft>
              <a:buNone/>
              <a:tabLst>
                <a:tab pos="914400" algn="l"/>
              </a:tabLst>
            </a:pPr>
            <a:endParaRPr lang="th-TH" sz="2400" b="1" dirty="0">
              <a:latin typeface="BrowalliaUPC"/>
              <a:cs typeface="TH SarabunPSK" pitchFamily="34" charset="-34"/>
            </a:endParaRPr>
          </a:p>
          <a:p>
            <a:pPr marL="0" indent="0" algn="thaiDist">
              <a:spcAft>
                <a:spcPts val="0"/>
              </a:spcAft>
              <a:buNone/>
              <a:tabLst>
                <a:tab pos="914400" algn="l"/>
              </a:tabLst>
            </a:pPr>
            <a:r>
              <a:rPr lang="th-TH" sz="2400" dirty="0" smtClean="0">
                <a:solidFill>
                  <a:srgbClr val="000000"/>
                </a:solidFill>
                <a:latin typeface="BrowalliaUPC"/>
                <a:ea typeface="Times New Roman"/>
                <a:cs typeface="TH SarabunPSK"/>
              </a:rPr>
              <a:t>ใน</a:t>
            </a:r>
            <a:r>
              <a:rPr lang="th-TH" sz="2400" dirty="0">
                <a:solidFill>
                  <a:srgbClr val="000000"/>
                </a:solidFill>
                <a:latin typeface="BrowalliaUPC"/>
                <a:ea typeface="Times New Roman"/>
                <a:cs typeface="TH SarabunPSK"/>
              </a:rPr>
              <a:t>การรายงานการดำเนินงานตามตัวบ่งชี้นี้ </a:t>
            </a:r>
            <a:r>
              <a:rPr lang="th-TH" sz="2400" b="1" dirty="0">
                <a:solidFill>
                  <a:srgbClr val="000000"/>
                </a:solidFill>
                <a:latin typeface="BrowalliaUPC"/>
                <a:ea typeface="Times New Roman"/>
                <a:cs typeface="TH SarabunPSK"/>
              </a:rPr>
              <a:t>ให้อธิบายกระบวนการหรือแสดงผลการ</a:t>
            </a:r>
            <a:r>
              <a:rPr lang="th-TH" sz="2400" b="1" dirty="0" smtClean="0">
                <a:solidFill>
                  <a:srgbClr val="000000"/>
                </a:solidFill>
                <a:latin typeface="BrowalliaUPC"/>
                <a:ea typeface="Times New Roman"/>
                <a:cs typeface="TH SarabunPSK"/>
              </a:rPr>
              <a:t>ดำเนินงานในประเด็น</a:t>
            </a:r>
            <a:r>
              <a:rPr lang="th-TH" sz="2400" b="1" dirty="0" smtClean="0">
                <a:latin typeface="BrowalliaUPC"/>
                <a:ea typeface="Times New Roman"/>
                <a:cs typeface="TH SarabunPSK"/>
              </a:rPr>
              <a:t>ต่อไปนี้</a:t>
            </a:r>
            <a:endParaRPr lang="en-US" sz="2400" b="1" dirty="0">
              <a:latin typeface="BrowalliaUPC"/>
              <a:ea typeface="Cordia New"/>
            </a:endParaRPr>
          </a:p>
          <a:p>
            <a:pPr lvl="4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คงอยู่ของอาจารย์  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  <a:p>
            <a:pPr lvl="4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พึงพอใจของอาจารย์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2400" dirty="0" smtClean="0">
                <a:latin typeface="TH SarabunPSK" pitchFamily="34" charset="-34"/>
                <a:cs typeface="TH SarabunPSK" pitchFamily="34" charset="-34"/>
              </a:rPr>
            </a:b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91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9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188640"/>
            <a:ext cx="9439049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960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92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175632"/>
              </p:ext>
            </p:extLst>
          </p:nvPr>
        </p:nvGraphicFramePr>
        <p:xfrm>
          <a:off x="200472" y="692696"/>
          <a:ext cx="9517058" cy="603504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374151"/>
                <a:gridCol w="1368152"/>
                <a:gridCol w="1440160"/>
                <a:gridCol w="1578177"/>
                <a:gridCol w="1512168"/>
                <a:gridCol w="2244250"/>
              </a:tblGrid>
              <a:tr h="3129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/>
                </a:tc>
              </a:tr>
              <a:tr h="553501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ไม่มีการรายงานผลการดำเนินงาน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2159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มีการรายงานผลการดำเนินงานในบางเรื่อง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มีการรายงานผลการดำเนินงานครบทุกเรื่องตามคำอธิบายใน</a:t>
                      </a:r>
                      <a:b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</a:b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ตัวบ่งชี้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มีการรายงานผลการดำเนินงานครบทุกเรื่องตามคำอธิบาย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ใน</a:t>
                      </a:r>
                      <a:b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</a:b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ตัว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บ่งชี้ 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มีแนวโน้มผลการดำเนินงานที่ดีขึ้นในบาง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เรื่อง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มีการรายงานผลการดำเนินงานครบทุกเรื่องตามคำอธิบาย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ใน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       ตัว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บ่งชี้ 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มีแนวโน้มผลการดำเนินงานที่ดีขึ้นในทุกเรื่อง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มีการรายงาน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ผล</a:t>
                      </a:r>
                      <a:b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</a:b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การดำเนินงาน</a:t>
                      </a:r>
                      <a:b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</a:b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ครบ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ทุกเรื่องตามคำอธิบาย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ในตัว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บ่งชี้ </a:t>
                      </a:r>
                      <a:endParaRPr lang="en-US" sz="2200" dirty="0"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มีแนวโน้ม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ผลการ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ดำเนินงานที่ดีขึ้น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ในทุกเรื่อง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มีผลการดำเนินงานที่โดดเด่น </a:t>
                      </a:r>
                      <a:r>
                        <a:rPr lang="th-TH" sz="2200" spc="-50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ordia New"/>
                          <a:cs typeface="Angsana New" pitchFamily="18" charset="-34"/>
                        </a:rPr>
                        <a:t>เทียบเคียงกับหลักสูตรนั้นในสถาบันกลุ่มเดียวกัน โดยมีหลักฐานเชิงประจักษ์ยืนยัน และกรรมการผู้ตรวจประเมินสามารถให้เหตุผลอธิบายว่าเป็นผลการดำเนินงานที่โดดเด่นอย่างแท้จริง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ordia New"/>
                        <a:cs typeface="Angsana New" pitchFamily="18" charset="-34"/>
                      </a:endParaRPr>
                    </a:p>
                  </a:txBody>
                  <a:tcPr marL="74295" marR="74295" marT="0" marB="0">
                    <a:solidFill>
                      <a:schemeClr val="bg1">
                        <a:lumMod val="85000"/>
                        <a:alpha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759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50489" y="1916832"/>
            <a:ext cx="9361040" cy="4032448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บ่งชี้ที่  5.1  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สาระ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ของรายวิชาในหลักสูตร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บ่งชี้ที่  5.2  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การ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วางระบบผู้สอนและ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กระบวนการจัดการ				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       เรียน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การสอน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บ่งชี้ที่  5.3  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การ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ประเมินผู้เรียน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บ่งชี้ที่  5.4  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ผล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การดำเนินงานหลักสูตรตาม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กรอบ				</a:t>
            </a:r>
            <a:r>
              <a:rPr lang="th-TH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         มาตรฐาน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คุณวุฒิระดับอุดมศึกษาแห่งชาติ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93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28497" y="188641"/>
            <a:ext cx="9205023" cy="14465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องค์ประกอบที่ </a:t>
            </a:r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5  หลักสูตร </a:t>
            </a:r>
            <a:r>
              <a:rPr lang="th-TH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การเรียนการสอน </a:t>
            </a:r>
            <a:endParaRPr lang="th-TH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algn="ctr"/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การ</a:t>
            </a:r>
            <a:r>
              <a:rPr lang="th-TH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ประเมินผู้เรียน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110783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048672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th-TH" sz="8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ตัวบ่งชี้ที่ </a:t>
            </a:r>
            <a:r>
              <a:rPr lang="en-US" sz="8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5.1 </a:t>
            </a:r>
            <a:r>
              <a:rPr lang="th-TH" sz="8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สาระของรายวิชาในหลักสูตร</a:t>
            </a:r>
            <a:endParaRPr lang="th-TH" sz="8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34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6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ชนิดของตัวบ่งชี้	</a:t>
            </a:r>
            <a:r>
              <a:rPr lang="th-TH" sz="6200" b="1" dirty="0" smtClean="0">
                <a:latin typeface="TH SarabunPSK" pitchFamily="34" charset="-34"/>
                <a:cs typeface="TH SarabunPSK" pitchFamily="34" charset="-34"/>
              </a:rPr>
              <a:t>	กระบวนการ  </a:t>
            </a:r>
            <a:endParaRPr lang="th-TH" sz="62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คำอธิบาย</a:t>
            </a:r>
            <a:r>
              <a:rPr lang="th-TH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ตัวบ่งชี้</a:t>
            </a:r>
            <a:r>
              <a:rPr lang="en-US" sz="9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	</a:t>
            </a:r>
            <a:endParaRPr lang="th-TH" sz="9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th-TH" sz="5000" spc="-20" dirty="0">
              <a:solidFill>
                <a:srgbClr val="000000"/>
              </a:solidFill>
              <a:latin typeface="TH SarabunPSK" pitchFamily="34" charset="-34"/>
              <a:ea typeface="Cordia New"/>
              <a:cs typeface="TH SarabunPSK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6000" spc="-20" dirty="0" smtClean="0">
                <a:solidFill>
                  <a:srgbClr val="000000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แม้</a:t>
            </a:r>
            <a:r>
              <a:rPr lang="th-TH" sz="6000" spc="-20" dirty="0">
                <a:solidFill>
                  <a:srgbClr val="000000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ทุกหลักสูตรที่สถาบันการศึกษาเปิดให้บริการต้องผ่านการรับทราบจากสำนักงาน</a:t>
            </a:r>
            <a:r>
              <a:rPr lang="th-TH" sz="6000" spc="-20" dirty="0" smtClean="0">
                <a:solidFill>
                  <a:srgbClr val="000000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คณะกรรมการ</a:t>
            </a:r>
            <a:r>
              <a:rPr lang="th-TH" sz="6000" dirty="0" smtClean="0">
                <a:solidFill>
                  <a:srgbClr val="000000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การ</a:t>
            </a:r>
            <a:r>
              <a:rPr lang="th-TH" sz="6000" dirty="0">
                <a:solidFill>
                  <a:srgbClr val="000000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อุดมศึกษา และมีการปรับปรุงทุก </a:t>
            </a:r>
            <a:r>
              <a:rPr lang="en-US" sz="6000" dirty="0">
                <a:solidFill>
                  <a:srgbClr val="000000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5</a:t>
            </a:r>
            <a:r>
              <a:rPr lang="th-TH" sz="6000" dirty="0">
                <a:solidFill>
                  <a:srgbClr val="000000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 ปี แต่ผู้รับผิดชอบหลักสูตรต้องมีการออกแบบหลักสูตร ควบคุมกำกับการจัดทำรายวิชาต่างๆ ให้มีเนื้อหาที่ทันสมัย ก้าวทันความก้าวหน้าทางวิทยาการที่เปลี่ยนแปลงตลอดเวลา  มีการบริหารจัดการการเปิดรายวิชาต่าง ๆ ทั้งวิชาบังคับและวิชาเลือกที่เน้นนักศึกษาเป็นสำคัญ  โดยสนองความต้องการของนักศึกษา และตลาดแรงงาน สำหรับหลักสูตรระดับ</a:t>
            </a:r>
            <a:r>
              <a:rPr lang="th-TH" sz="6000" dirty="0">
                <a:latin typeface="TH SarabunPSK" pitchFamily="34" charset="-34"/>
                <a:ea typeface="Cordia New"/>
                <a:cs typeface="TH SarabunPSK" pitchFamily="34" charset="-34"/>
              </a:rPr>
              <a:t>บัณฑิตศึกษาต้องเน้นการพัฒนาทักษะด้านการวิจัยและการเรียนรู้ด้วยตนเอง </a:t>
            </a:r>
            <a:endParaRPr lang="en-US" sz="6000" dirty="0">
              <a:latin typeface="TH SarabunPSK" pitchFamily="34" charset="-34"/>
              <a:ea typeface="Cordia New"/>
              <a:cs typeface="TH SarabunPSK" pitchFamily="34" charset="-34"/>
            </a:endParaRPr>
          </a:p>
          <a:p>
            <a:pPr marL="0" indent="0">
              <a:lnSpc>
                <a:spcPct val="90000"/>
              </a:lnSpc>
              <a:spcAft>
                <a:spcPts val="0"/>
              </a:spcAft>
              <a:buNone/>
            </a:pPr>
            <a:endParaRPr lang="en-US" sz="2500" dirty="0">
              <a:latin typeface="TH SarabunPSK" pitchFamily="34" charset="-34"/>
              <a:ea typeface="Cordia New"/>
              <a:cs typeface="TH SarabunPSK" pitchFamily="34" charset="-34"/>
            </a:endParaRPr>
          </a:p>
          <a:p>
            <a:pPr marL="0" indent="0" algn="thaiDist">
              <a:spcAft>
                <a:spcPts val="0"/>
              </a:spcAft>
              <a:buNone/>
              <a:tabLst>
                <a:tab pos="914400" algn="l"/>
              </a:tabLst>
            </a:pPr>
            <a:r>
              <a:rPr lang="th-TH" sz="60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endParaRPr lang="th-TH" sz="50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94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4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048672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90000"/>
              </a:lnSpc>
              <a:spcAft>
                <a:spcPts val="0"/>
              </a:spcAft>
              <a:buNone/>
            </a:pPr>
            <a:endParaRPr lang="en-US" sz="2500" dirty="0">
              <a:latin typeface="TH SarabunPSK" pitchFamily="34" charset="-34"/>
              <a:ea typeface="Cordia New"/>
              <a:cs typeface="TH SarabunPSK" pitchFamily="34" charset="-34"/>
            </a:endParaRPr>
          </a:p>
          <a:p>
            <a:pPr marL="0" indent="0" algn="thaiDist">
              <a:spcAft>
                <a:spcPts val="0"/>
              </a:spcAft>
              <a:buNone/>
              <a:tabLst>
                <a:tab pos="914400" algn="l"/>
              </a:tabLst>
            </a:pPr>
            <a:r>
              <a:rPr lang="th-TH" sz="5800" dirty="0" smtClean="0">
                <a:latin typeface="Cordia New" pitchFamily="34" charset="-34"/>
                <a:ea typeface="Times New Roman"/>
                <a:cs typeface="Cordia New" pitchFamily="34" charset="-34"/>
              </a:rPr>
              <a:t>ใน</a:t>
            </a:r>
            <a:r>
              <a:rPr lang="th-TH" sz="5800" dirty="0">
                <a:latin typeface="Cordia New" pitchFamily="34" charset="-34"/>
                <a:ea typeface="Times New Roman"/>
                <a:cs typeface="Cordia New" pitchFamily="34" charset="-34"/>
              </a:rPr>
              <a:t>การรายงานการดำเนินงานตามตัวบ่งชี้นี้ </a:t>
            </a:r>
            <a:r>
              <a:rPr lang="th-TH" sz="5800" b="1" dirty="0">
                <a:latin typeface="Cordia New" pitchFamily="34" charset="-34"/>
                <a:ea typeface="Times New Roman"/>
                <a:cs typeface="Cordia New" pitchFamily="34" charset="-34"/>
              </a:rPr>
              <a:t>ให้อธิบายกระบวนการหรือแสดงผลการดำเนินงานอย่างน้อยให้ครอบคลุมประเด็นต่อไปนี้</a:t>
            </a:r>
          </a:p>
          <a:p>
            <a:pPr marL="1524000" lvl="3" indent="-473075">
              <a:lnSpc>
                <a:spcPct val="90000"/>
              </a:lnSpc>
              <a:buFont typeface="Courier New" pitchFamily="49" charset="0"/>
              <a:buChar char="o"/>
              <a:tabLst>
                <a:tab pos="273685" algn="l"/>
                <a:tab pos="1085850" algn="l"/>
              </a:tabLst>
            </a:pPr>
            <a:r>
              <a:rPr lang="th-TH" sz="5800" b="1" spc="-20" dirty="0" smtClean="0">
                <a:latin typeface="Cordia New" pitchFamily="34" charset="-34"/>
                <a:ea typeface="Calibri"/>
                <a:cs typeface="Cordia New" pitchFamily="34" charset="-34"/>
              </a:rPr>
              <a:t>การ</a:t>
            </a:r>
            <a:r>
              <a:rPr lang="th-TH" sz="5800" b="1" spc="-20" dirty="0">
                <a:latin typeface="Cordia New" pitchFamily="34" charset="-34"/>
                <a:ea typeface="Calibri"/>
                <a:cs typeface="Cordia New" pitchFamily="34" charset="-34"/>
              </a:rPr>
              <a:t>ออกแบบหลักสูตรและสาระรายวิชาในหลักสูตร </a:t>
            </a:r>
            <a:endParaRPr lang="en-US" sz="5800" b="1" dirty="0">
              <a:latin typeface="Cordia New" pitchFamily="34" charset="-34"/>
              <a:ea typeface="Calibri"/>
              <a:cs typeface="Cordia New" pitchFamily="34" charset="-34"/>
            </a:endParaRPr>
          </a:p>
          <a:p>
            <a:pPr marL="1524000" lvl="3" indent="-473075">
              <a:lnSpc>
                <a:spcPct val="90000"/>
              </a:lnSpc>
              <a:buFont typeface="Courier New" pitchFamily="49" charset="0"/>
              <a:buChar char="o"/>
              <a:tabLst>
                <a:tab pos="273685" algn="l"/>
                <a:tab pos="1085850" algn="l"/>
              </a:tabLst>
            </a:pPr>
            <a:r>
              <a:rPr lang="th-TH" sz="5800" b="1" dirty="0">
                <a:latin typeface="Cordia New" pitchFamily="34" charset="-34"/>
                <a:ea typeface="Calibri"/>
                <a:cs typeface="Cordia New" pitchFamily="34" charset="-34"/>
              </a:rPr>
              <a:t>การปรับปรุงหลักสูตรให้ทันสมัยตามความก้าวหน้าในศาสตร์</a:t>
            </a:r>
            <a:r>
              <a:rPr lang="th-TH" sz="5800" b="1" dirty="0">
                <a:solidFill>
                  <a:srgbClr val="000000"/>
                </a:solidFill>
                <a:latin typeface="Cordia New" pitchFamily="34" charset="-34"/>
                <a:ea typeface="Calibri"/>
                <a:cs typeface="Cordia New" pitchFamily="34" charset="-34"/>
              </a:rPr>
              <a:t>สาขา</a:t>
            </a:r>
            <a:r>
              <a:rPr lang="th-TH" sz="5800" b="1" dirty="0" smtClean="0">
                <a:solidFill>
                  <a:srgbClr val="000000"/>
                </a:solidFill>
                <a:latin typeface="Cordia New" pitchFamily="34" charset="-34"/>
                <a:ea typeface="Calibri"/>
                <a:cs typeface="Cordia New" pitchFamily="34" charset="-34"/>
              </a:rPr>
              <a:t>นั้นๆ</a:t>
            </a:r>
          </a:p>
          <a:p>
            <a:pPr lvl="3">
              <a:lnSpc>
                <a:spcPct val="90000"/>
              </a:lnSpc>
              <a:buFont typeface="Courier New" pitchFamily="49" charset="0"/>
              <a:buChar char="o"/>
              <a:tabLst>
                <a:tab pos="273685" algn="l"/>
                <a:tab pos="1085850" algn="l"/>
              </a:tabLst>
            </a:pPr>
            <a:endParaRPr lang="en-US" sz="5800" dirty="0">
              <a:latin typeface="Cordia New" pitchFamily="34" charset="-34"/>
              <a:ea typeface="Calibri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-TH" sz="5800" dirty="0" smtClean="0">
                <a:solidFill>
                  <a:srgbClr val="0070C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ใน</a:t>
            </a:r>
            <a:r>
              <a:rPr lang="th-TH" sz="5800" dirty="0">
                <a:solidFill>
                  <a:srgbClr val="0070C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การประเมินเพื่อให้ทราบว่าอยู่ในระดับคะแนนใด </a:t>
            </a:r>
            <a:r>
              <a:rPr lang="th-TH" sz="5800" b="1" dirty="0">
                <a:solidFill>
                  <a:srgbClr val="0070C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ให้พิจารณาในภาพรวมของ</a:t>
            </a:r>
            <a:r>
              <a:rPr lang="th-TH" sz="5800" b="1" dirty="0" smtClean="0">
                <a:solidFill>
                  <a:srgbClr val="0070C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ผลการ</a:t>
            </a:r>
            <a:r>
              <a:rPr lang="th-TH" sz="5800" b="1" dirty="0">
                <a:solidFill>
                  <a:srgbClr val="0070C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ดำเนินงานทั้งหมด ที่ทำให้หลักสูตรมีความทันสมัย สอดคล้องกับความต้องการของตลาดแรงงาน</a:t>
            </a:r>
            <a:r>
              <a:rPr lang="th-TH" sz="5800" b="1" dirty="0" smtClean="0">
                <a:solidFill>
                  <a:srgbClr val="0070C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และความ</a:t>
            </a:r>
            <a:r>
              <a:rPr lang="th-TH" sz="5800" b="1" dirty="0">
                <a:solidFill>
                  <a:srgbClr val="0070C0"/>
                </a:solidFill>
                <a:latin typeface="Cordia New" pitchFamily="34" charset="-34"/>
                <a:ea typeface="Times New Roman"/>
                <a:cs typeface="Cordia New" pitchFamily="34" charset="-34"/>
              </a:rPr>
              <a:t>ต้องการของประเทศ </a:t>
            </a:r>
            <a:endParaRPr lang="en-US" sz="5800" b="1" dirty="0">
              <a:solidFill>
                <a:srgbClr val="0070C0"/>
              </a:solidFill>
              <a:latin typeface="Cordia New" pitchFamily="34" charset="-34"/>
              <a:ea typeface="Cordia New"/>
              <a:cs typeface="Cordia New" pitchFamily="34" charset="-34"/>
            </a:endParaRPr>
          </a:p>
          <a:p>
            <a:pPr marL="1143000" lvl="4" indent="0">
              <a:lnSpc>
                <a:spcPct val="120000"/>
              </a:lnSpc>
              <a:spcBef>
                <a:spcPts val="0"/>
              </a:spcBef>
              <a:buNone/>
            </a:pPr>
            <a:endParaRPr lang="th-TH" sz="50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95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02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188640"/>
            <a:ext cx="9439049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960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96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311501"/>
              </p:ext>
            </p:extLst>
          </p:nvPr>
        </p:nvGraphicFramePr>
        <p:xfrm>
          <a:off x="128464" y="692696"/>
          <a:ext cx="9577062" cy="58023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53187"/>
                <a:gridCol w="1326905"/>
                <a:gridCol w="1548056"/>
                <a:gridCol w="1560483"/>
                <a:gridCol w="1609346"/>
                <a:gridCol w="2279085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0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1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2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3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4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5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  <a:tr h="466972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ไม่มีระบบ 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ไม่มีแนวคิดในการกำกับติดตามและปรับปรุง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ไม่มีข้อมูลหลักฐาน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ไม่มีการนำระบบกลไกไปสู่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/ดำเนินงาน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ไม่มีการปรับปรุง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พัฒนา   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ปรับปรุง/</a:t>
                      </a:r>
                      <a:r>
                        <a:rPr lang="th-TH" sz="2200" spc="0" baseline="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พัฒนากระบวนการ  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จาก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ผลการประเมิน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กลไกไปสู่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มีผลจากการปรับปรุงเห็นชัดเจนเป็นรูปธรรม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</a:t>
                      </a:r>
                      <a:endParaRPr kumimoji="0" lang="en-US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เห็นชัดเจนเป็นรูปธรรม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มีแนวทางปฏิบัติที่ดี โดยมีหลักฐาน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เชิงประจักษ์ยืนยัน 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และกรรมการผู้ตรวจประเมินสามารถให้เหตุผลอธิบายการเป็นแนวปฏิบัติที่ดีได้ชัดเจน</a:t>
                      </a:r>
                      <a:endParaRPr kumimoji="0" lang="th-TH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th-TH" sz="2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425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th-TH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ตัวบ่งชี้ที่ </a:t>
            </a:r>
            <a:r>
              <a:rPr lang="en-US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5.2</a:t>
            </a:r>
            <a:r>
              <a:rPr lang="th-TH" sz="1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	</a:t>
            </a:r>
            <a:r>
              <a:rPr lang="th-TH" sz="1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การวางระบบผู้สอนและกระบวนการจัดการเรียนการสอน</a:t>
            </a:r>
          </a:p>
          <a:p>
            <a:pPr marL="0" indent="0">
              <a:buNone/>
            </a:pPr>
            <a:endParaRPr lang="th-TH" sz="4000" b="1" dirty="0" smtClean="0">
              <a:latin typeface="TH SarabunPSK" pitchFamily="34" charset="-34"/>
            </a:endParaRPr>
          </a:p>
          <a:p>
            <a:pPr marL="0" indent="0">
              <a:buNone/>
            </a:pPr>
            <a:r>
              <a:rPr lang="th-TH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ชนิด</a:t>
            </a:r>
            <a:r>
              <a:rPr lang="th-TH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ของตัวบ่งชี้</a:t>
            </a:r>
            <a:r>
              <a:rPr lang="th-TH" sz="12800" b="1" dirty="0">
                <a:solidFill>
                  <a:srgbClr val="FF0000"/>
                </a:solidFill>
                <a:latin typeface="TH SarabunPSK" pitchFamily="34" charset="-34"/>
              </a:rPr>
              <a:t>	</a:t>
            </a:r>
            <a:r>
              <a:rPr lang="th-TH" sz="11200" dirty="0" smtClean="0">
                <a:latin typeface="TH SarabunPSK" pitchFamily="34" charset="-34"/>
              </a:rPr>
              <a:t>กระบวนการ</a:t>
            </a:r>
            <a:r>
              <a:rPr lang="th-TH" sz="8000" dirty="0" smtClean="0">
                <a:latin typeface="TH SarabunPSK" pitchFamily="34" charset="-34"/>
              </a:rPr>
              <a:t>  </a:t>
            </a:r>
            <a:endParaRPr lang="th-TH" sz="8000" b="1" dirty="0" smtClean="0">
              <a:latin typeface="TH SarabunPSK" pitchFamily="34" charset="-34"/>
            </a:endParaRPr>
          </a:p>
          <a:p>
            <a:pPr marL="0" indent="0">
              <a:buNone/>
            </a:pPr>
            <a:endParaRPr lang="th-TH" sz="4000" b="1" dirty="0" smtClean="0">
              <a:latin typeface="TH SarabunPSK" pitchFamily="34" charset="-34"/>
            </a:endParaRPr>
          </a:p>
          <a:p>
            <a:pPr marL="0" indent="0">
              <a:buNone/>
            </a:pPr>
            <a:endParaRPr lang="th-TH" sz="5600" b="1" dirty="0" smtClean="0">
              <a:latin typeface="TH SarabunPSK" pitchFamily="34" charset="-34"/>
            </a:endParaRPr>
          </a:p>
          <a:p>
            <a:pPr marL="0" indent="0">
              <a:buNone/>
            </a:pPr>
            <a:r>
              <a:rPr lang="th-TH" sz="1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คำอธิบาย</a:t>
            </a:r>
            <a:r>
              <a:rPr lang="th-TH" sz="1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ตัวบ่งชี้</a:t>
            </a:r>
            <a:r>
              <a:rPr lang="en-US" sz="1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12000" dirty="0" smtClean="0">
                <a:latin typeface="TH SarabunPSK" pitchFamily="34" charset="-34"/>
              </a:rPr>
              <a:t>หลักสูตร</a:t>
            </a:r>
            <a:r>
              <a:rPr lang="th-TH" sz="12000" dirty="0">
                <a:latin typeface="TH SarabunPSK" pitchFamily="34" charset="-34"/>
              </a:rPr>
              <a:t>ต้องให้ความสำคัญกับการวางระบบผู้สอนในแต่ละรายวิชา โดยคำนึงถึงความรู้ความสามารถและความเชี่ยวชาญในวิชาที่สอน และเป็นความรู้ที่ทันสมัยของอาจารย์ที่มอบหมายให้สอนในวิชา</a:t>
            </a:r>
            <a:r>
              <a:rPr lang="th-TH" sz="12000" dirty="0" smtClean="0">
                <a:latin typeface="TH SarabunPSK" pitchFamily="34" charset="-34"/>
              </a:rPr>
              <a:t>นั้นๆเพื่อให้</a:t>
            </a:r>
            <a:r>
              <a:rPr lang="th-TH" sz="12000" dirty="0">
                <a:latin typeface="TH SarabunPSK" pitchFamily="34" charset="-34"/>
              </a:rPr>
              <a:t>นักศึกษาได้รับความรู้ประสบการณ์ และได้รับการพัฒนาความสามารถจากผู้รู้จริง  สำหรับหลักสูตรระดับบัณฑิตศึกษา  ต้องให้ความสำคัญกับการกำหนดหัวข้อวิทยานิพนธ์ การกำหนดอาจารย์ที่ปรึกษาวิทยานิพนธ์ การค้นคว้าอิสระที่เหมาะสมกับหัวข้อวิทยานิพนธ์ การค้นคว้าอิสระ และลักษณะของนักศึกษา ให้นักศึกษาได้รับโอกาสและการพัฒนาตนเองเต็มตามศักยภาพ อาจารย์ที่ปรึกษาวิทยานิพนธ์ การค้นคว้าอิสระต้องสามารถให้คำปรึกษาวิทยานิพนธ์การค้นคว้าอิสระตั้งแต่กระบวนการพัฒนาหัวข้อจนถึงการทำวิทยานิพนธ์ การค้นคว้าอิสระ การสอบป้องกัน และการเผยแพร่ผลงานวิจัยจนสำเร็จการศึกษา</a:t>
            </a:r>
          </a:p>
          <a:p>
            <a:pPr marL="0" indent="0">
              <a:buNone/>
            </a:pPr>
            <a:r>
              <a:rPr lang="th-TH" sz="12000" dirty="0" smtClean="0">
                <a:latin typeface="TH SarabunPSK" pitchFamily="34" charset="-34"/>
                <a:cs typeface="TH SarabunPSK" pitchFamily="34" charset="-34"/>
              </a:rPr>
              <a:t>	</a:t>
            </a:r>
            <a:endParaRPr lang="th-TH" sz="12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97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62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548680"/>
            <a:ext cx="9439049" cy="518457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th-TH" sz="1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คำอธิบายตัวบ่งชี้ (ต่อ)</a:t>
            </a:r>
          </a:p>
          <a:p>
            <a:pPr marL="0" indent="0">
              <a:buNone/>
            </a:pPr>
            <a:endParaRPr lang="th-TH" sz="111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  <a:p>
            <a:pPr marL="0" indent="0">
              <a:buNone/>
            </a:pPr>
            <a:r>
              <a:rPr lang="th-TH" sz="14400" dirty="0" smtClean="0">
                <a:latin typeface="TH SarabunPSK" pitchFamily="34" charset="-34"/>
              </a:rPr>
              <a:t>กระบวนการ</a:t>
            </a:r>
            <a:r>
              <a:rPr lang="th-TH" sz="14400" dirty="0">
                <a:latin typeface="TH SarabunPSK" pitchFamily="34" charset="-34"/>
              </a:rPr>
              <a:t>เรียนการสอนสำหรับยุคศตวรรษที่ 21 ต้องเน้นการพัฒนานักศึกษาให้มีความรู้ตามโครงสร้างหลักสูตรที่กำหนด และได้รับการพัฒนาตามกรอบมาตรฐานคุณวุฒิ คุณธรรมจริยธรรม ทักษะการเรียนรู้ในศตวรรษที่ 21 โดยเฉพาะทักษะการเรียนรู้ด้วยตนเอง ทักษะทางภาษาไทยและภาษาต่างประเทศ ทักษะการทำงานแบบมีส่วนร่วม ความสามารถในการใช้เทคโนโลยี ความสามารถในการดูแลสุขภาพ ฯลฯ การเรียนการสอนสมัยใหม่ต้องใช้สื่อเทคโนโลยี และทำให้นักศึกษาเรียนรู้ได้ตลอดเวลาและในสถานที่ใดก็ได้ ผู้สอนมีหน้าที่เป็นผู้อำนวยความสะดวกให้เกิดการเรียนรู้ และสนับสนุนการเรียนรู้ สำหรับหลักสูตรระดับบัณฑิตศึกษา  เทคนิคการ</a:t>
            </a:r>
            <a:r>
              <a:rPr lang="th-TH" sz="14400" dirty="0" smtClean="0">
                <a:latin typeface="TH SarabunPSK" pitchFamily="34" charset="-34"/>
              </a:rPr>
              <a:t>สอนจะ</a:t>
            </a:r>
            <a:r>
              <a:rPr lang="th-TH" sz="14400" dirty="0">
                <a:latin typeface="TH SarabunPSK" pitchFamily="34" charset="-34"/>
              </a:rPr>
              <a:t>เน้นการวิจัยเป็นฐาน การเรียนแบบใช้ปัญหาเป็นฐาน เป็นต้น</a:t>
            </a:r>
          </a:p>
          <a:p>
            <a:pPr marL="0" indent="0">
              <a:buNone/>
            </a:pPr>
            <a:r>
              <a:rPr lang="th-TH" sz="12800" dirty="0" smtClean="0">
                <a:latin typeface="TH SarabunPSK" pitchFamily="34" charset="-34"/>
              </a:rPr>
              <a:t>	</a:t>
            </a:r>
            <a:endParaRPr lang="th-TH" sz="12800" dirty="0">
              <a:latin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98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3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th-TH" sz="6200" dirty="0" smtClean="0">
                <a:latin typeface="Angsana New" pitchFamily="18" charset="-34"/>
                <a:cs typeface="Angsana New" pitchFamily="18" charset="-34"/>
              </a:rPr>
              <a:t>ในการรายงานการดำเนินงานตามตัวบ่งชี้นี้ </a:t>
            </a:r>
            <a:r>
              <a:rPr lang="th-TH" sz="6200" b="1" dirty="0" smtClean="0">
                <a:latin typeface="Angsana New" pitchFamily="18" charset="-34"/>
                <a:cs typeface="Angsana New" pitchFamily="18" charset="-34"/>
              </a:rPr>
              <a:t>ให้อธิบายกระบวนการหรือแสดงผล</a:t>
            </a:r>
            <a:r>
              <a:rPr lang="th-TH" sz="6200" b="1" dirty="0">
                <a:latin typeface="Angsana New" pitchFamily="18" charset="-34"/>
                <a:cs typeface="Angsana New" pitchFamily="18" charset="-34"/>
              </a:rPr>
              <a:t>การดำเนินงานอย่างน้อยให้ครอบคลุมประเด็นต่อไปนี้</a:t>
            </a:r>
          </a:p>
          <a:p>
            <a:pPr marL="1431925" lvl="3" indent="-381000">
              <a:buFont typeface="Courier New" pitchFamily="49" charset="0"/>
              <a:buChar char="o"/>
            </a:pP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กำหนดผู้สอน</a:t>
            </a:r>
          </a:p>
          <a:p>
            <a:pPr marL="1431925" lvl="3" indent="-381000">
              <a:buFont typeface="Courier New" pitchFamily="49" charset="0"/>
              <a:buChar char="o"/>
            </a:pP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กำกับ ติดตาม และตรวจสอบการจัดทำแผนการเรียนรู้ (</a:t>
            </a:r>
            <a:r>
              <a:rPr lang="th-TH" sz="4000" b="1" dirty="0" err="1">
                <a:latin typeface="Angsana New" pitchFamily="18" charset="-34"/>
                <a:cs typeface="Angsana New" pitchFamily="18" charset="-34"/>
              </a:rPr>
              <a:t>มคอ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.3 และ </a:t>
            </a:r>
            <a:r>
              <a:rPr lang="th-TH" sz="4000" b="1" dirty="0" err="1">
                <a:latin typeface="Angsana New" pitchFamily="18" charset="-34"/>
                <a:cs typeface="Angsana New" pitchFamily="18" charset="-34"/>
              </a:rPr>
              <a:t>มคอ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.4) </a:t>
            </a: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จัดการเรียนการสอน</a:t>
            </a:r>
          </a:p>
          <a:p>
            <a:pPr marL="1431925" lvl="3" indent="-381000">
              <a:buFont typeface="Courier New" pitchFamily="49" charset="0"/>
              <a:buChar char="o"/>
            </a:pP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จัดการเรียนการสอนในระดับปริญญาตรีที่มีการบูร</a:t>
            </a:r>
            <a:r>
              <a:rPr lang="th-TH" sz="4000" b="1" dirty="0" err="1">
                <a:latin typeface="Angsana New" pitchFamily="18" charset="-34"/>
                <a:cs typeface="Angsana New" pitchFamily="18" charset="-34"/>
              </a:rPr>
              <a:t>ณา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การกับการวิจัย </a:t>
            </a: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บริการวิชาการทางสังคม และการทำนุบำรุงศิลปะและวัฒนธรรม</a:t>
            </a:r>
          </a:p>
          <a:p>
            <a:pPr marL="1431925" lvl="3" indent="-381000">
              <a:buFont typeface="Courier New" pitchFamily="49" charset="0"/>
              <a:buChar char="o"/>
            </a:pP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ควบคุมหัวข้อวิทยานิพนธ์และการค้นคว้าอิสระในระดับ</a:t>
            </a: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บัณฑิตศึกษาให้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สอดคล้องกับสาขาวิชาและความก้าวหน้าของศาสตร์</a:t>
            </a:r>
          </a:p>
          <a:p>
            <a:pPr marL="1431925" lvl="3" indent="-381000">
              <a:buFont typeface="Courier New" pitchFamily="49" charset="0"/>
              <a:buChar char="o"/>
            </a:pP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แต่งตั้งอาจารย์ที่ปรึกษาวิทยานิพนธ์และการค้นคว้าอิสระในระดับบัณฑิตศึกษา ที่มีความเชี่ยวชาญสอดคล้องหรือสัมพันธ์กับหัวข้อวิทยานิพนธ์</a:t>
            </a:r>
          </a:p>
          <a:p>
            <a:pPr marL="1431925" lvl="3" indent="-381000">
              <a:buFont typeface="Courier New" pitchFamily="49" charset="0"/>
              <a:buChar char="o"/>
            </a:pP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ช่วยเหลือ กำกับ ติดตามในการทำวิทยานิพนธ์และการค้นคว้าอิสระ และการตีพิมพ์ผลงานในระดับ</a:t>
            </a: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บัณฑิตศึกษา</a:t>
            </a:r>
            <a:endParaRPr lang="th-TH" sz="4000" b="1" dirty="0">
              <a:latin typeface="Angsana New" pitchFamily="18" charset="-34"/>
              <a:cs typeface="Angsana New" pitchFamily="18" charset="-34"/>
            </a:endParaRPr>
          </a:p>
          <a:p>
            <a:pPr marL="0" lvl="3" indent="0">
              <a:buNone/>
            </a:pPr>
            <a:endParaRPr lang="th-TH" sz="4500" dirty="0" smtClean="0">
              <a:latin typeface="Angsana New" pitchFamily="18" charset="-34"/>
              <a:ea typeface="Times New Roman"/>
              <a:cs typeface="Angsana New" pitchFamily="18" charset="-34"/>
            </a:endParaRPr>
          </a:p>
          <a:p>
            <a:pPr marL="0" lvl="3" indent="0">
              <a:buNone/>
            </a:pPr>
            <a:r>
              <a:rPr lang="th-TH" sz="4500" dirty="0" smtClean="0">
                <a:solidFill>
                  <a:srgbClr val="002060"/>
                </a:solidFill>
                <a:latin typeface="Angsana New" pitchFamily="18" charset="-34"/>
                <a:ea typeface="Times New Roman"/>
                <a:cs typeface="Angsana New" pitchFamily="18" charset="-34"/>
              </a:rPr>
              <a:t>ใน</a:t>
            </a:r>
            <a:r>
              <a:rPr lang="th-TH" sz="4500" dirty="0">
                <a:solidFill>
                  <a:srgbClr val="002060"/>
                </a:solidFill>
                <a:latin typeface="Angsana New" pitchFamily="18" charset="-34"/>
                <a:ea typeface="Times New Roman"/>
                <a:cs typeface="Angsana New" pitchFamily="18" charset="-34"/>
              </a:rPr>
              <a:t>การประเมินเพื่อให้ทราบว่าอยู่ในระดับคะแนนใด </a:t>
            </a:r>
            <a:r>
              <a:rPr lang="th-TH" sz="4500" b="1" dirty="0">
                <a:solidFill>
                  <a:srgbClr val="002060"/>
                </a:solidFill>
                <a:latin typeface="Angsana New" pitchFamily="18" charset="-34"/>
                <a:ea typeface="Times New Roman"/>
                <a:cs typeface="Angsana New" pitchFamily="18" charset="-34"/>
              </a:rPr>
              <a:t>ให้พิจารณาในภาพรวมของผลการดำเนินงานทั้งหมด ที่ทำให้กระบวนการจัดการเรียนการสอนตอบสนองความแตกต่างของผู้เรียน การจัดการเรียนการสอนที่เน้นผู้เรียนเป็นสำคัญ ก่อให้เกิดผลการเรียนรู้บรรลุตามเป้าหมาย</a:t>
            </a:r>
          </a:p>
          <a:p>
            <a:pPr marL="0" lvl="3" indent="0">
              <a:buFont typeface="Courier New" pitchFamily="49" charset="0"/>
              <a:buChar char="o"/>
            </a:pPr>
            <a:endParaRPr lang="th-TH" sz="4000" b="1" dirty="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99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4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188640"/>
            <a:ext cx="9439049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960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100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601980"/>
              </p:ext>
            </p:extLst>
          </p:nvPr>
        </p:nvGraphicFramePr>
        <p:xfrm>
          <a:off x="128464" y="692696"/>
          <a:ext cx="9577062" cy="58023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53187"/>
                <a:gridCol w="1326905"/>
                <a:gridCol w="1548056"/>
                <a:gridCol w="1560483"/>
                <a:gridCol w="1609346"/>
                <a:gridCol w="2279085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0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1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2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3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4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5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  <a:tr h="466972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ไม่มีระบบ 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ไม่มีแนวคิดในการกำกับติดตามและปรับปรุง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ไม่มีข้อมูลหลักฐาน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ไม่มีการนำระบบกลไกไปสู่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/ดำเนินงาน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ไม่มีการปรับปรุง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พัฒนา   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ปรับปรุง/</a:t>
                      </a:r>
                      <a:r>
                        <a:rPr lang="th-TH" sz="2200" spc="0" baseline="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พัฒนากระบวนการ  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จาก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ผลการประเมิน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กลไกไปสู่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มีผลจากการปรับปรุงเห็นชัดเจนเป็นรูปธรรม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</a:t>
                      </a:r>
                      <a:endParaRPr kumimoji="0" lang="en-US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เห็นชัดเจนเป็นรูปธรรม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มีแนวทางปฏิบัติที่ดี โดยมีหลักฐาน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เชิงประจักษ์ยืนยัน 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และกรรมการผู้ตรวจประเมินสามารถให้เหตุผลอธิบายการเป็นแนวปฏิบัติที่ดีได้ชัดเจน</a:t>
                      </a:r>
                      <a:endParaRPr kumimoji="0" lang="th-TH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th-TH" sz="2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555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h-TH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ตัวบ่งชี้ที่ </a:t>
            </a:r>
            <a:r>
              <a:rPr 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5.3</a:t>
            </a:r>
            <a:r>
              <a:rPr 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  </a:t>
            </a:r>
            <a:r>
              <a:rPr lang="th-TH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ประเมิน</a:t>
            </a:r>
            <a:r>
              <a:rPr lang="th-TH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ผู้เรียน</a:t>
            </a:r>
          </a:p>
          <a:p>
            <a:pPr marL="0" indent="0">
              <a:spcBef>
                <a:spcPts val="0"/>
              </a:spcBef>
              <a:buNone/>
            </a:pPr>
            <a:endParaRPr lang="th-TH" sz="105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ชนิด</a:t>
            </a: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ของตัว</a:t>
            </a:r>
            <a:r>
              <a:rPr lang="th-TH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บ่งชี้    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กระบวนการ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คำอธิบาย</a:t>
            </a: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ตัวบ่งชี้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	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ประเมินนักศึกษามีจุดมุ่งหมาย 3 ประการ คือ การประเมินผลนักศึกษาเพื่อให้ข้อมูลสารสนเทศที่เป็นประโยชน์ต่อการปรับปรุงการเรียนการสอนของผู้สอน และนำไปสู่การพัฒนาการเรียนรู้ของนักศึกษา (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assessment for learning)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การประเมินที่ทำให้นักศึกษาสามารถประเมินตนเองเป็น และมีการนำผลการประเมินไปใช้ในการพัฒนาวิธีการเรียนของตนเองใหม่ จนเกิดการเรียนรู้ (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assessment as learning)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และ  การประเมินผลการเรียนรู้ของนักศึกษาที่แสดงผลลัพธ์การเรียนรู้ที่คาดหวังของหลักสูตร (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assessment of learning)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การประเมินส่วนใหญ่จะใช้เพื่อจุดมุ่งหมายประการหลัง คือ เน้นการได้ข้อมูลเกี่ยวกับ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สัมฤทธิผลการ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เรียนรู้ของนักศึกษา การจัดการเรียนการสอนจึงควรส่งเสริมให้มีการประเมินเพื่อจุดมุ่งหมายสองประการแรก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ด้วย ทั้งนี้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ความเหมาะสมของระบบประเมินต้องให้ความสำคัญกับการกำหนดเกณฑ์การประเมิน วิธีการประเมิน เครื่องมือประเมินที่มีคุณภาพ  และวิธีการให้เกรดที่สะท้อนผลการเรียนรู้ได้อย่างเหมาะสม มีการกำกับให้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มีการ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ประเมินตามสภาพจริง  (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authentic assessment)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มีการใช้วิธีการประเมินที่หลากหลาย ให้ผลการประเมินที่สะท้อนความสามารถในการปฏิบัติงานในโลกแห่งความเป็นจริง (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real world) 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และมีวิธีการให้ข้อมูลป้อนกลับ (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feedback)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ที่ทำให้นักศึกษาสามารถแก้ไขจุดอ่อนหรือเสริมจุดแข็งของตนเองได้  ให้ผลการประเมินที่สะท้อนระดับความสามารถที่แท้จริงของนักศึกษา สำหรับหลักสูตรระดับบัณฑิตศึกษา ต้องให้ความสำคัญกับการวาง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ระบบประเมิน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วิทยานิพนธ์ การค้นคว้าอิสระที่มีคุณภาพด้วย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101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92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44488" y="260648"/>
            <a:ext cx="9439049" cy="648072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ใน</a:t>
            </a:r>
            <a:r>
              <a:rPr lang="th-TH" sz="3200" dirty="0">
                <a:latin typeface="Angsana New" pitchFamily="18" charset="-34"/>
                <a:cs typeface="Angsana New" pitchFamily="18" charset="-34"/>
              </a:rPr>
              <a:t>การรายงานการดำเนินงานตามตัวบ่งชี้นี้ 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ให้อธิบายกระบวนการหรือแสดงผลการดำเนินงานอย่างน้อยให้ครอบคลุมประเด็นต่อไปนี้</a:t>
            </a:r>
          </a:p>
          <a:p>
            <a:pPr lvl="3">
              <a:spcBef>
                <a:spcPts val="0"/>
              </a:spcBef>
              <a:buFont typeface="Courier New" pitchFamily="49" charset="0"/>
              <a:buChar char="o"/>
            </a:pP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ประเมินผลการเรียนรู้ตามกรอบมาตรฐานคุณวุฒิระดับอุดมศึกษาแห่งชาติ</a:t>
            </a:r>
          </a:p>
          <a:p>
            <a:pPr lvl="3">
              <a:spcBef>
                <a:spcPts val="0"/>
              </a:spcBef>
              <a:buFont typeface="Courier New" pitchFamily="49" charset="0"/>
              <a:buChar char="o"/>
            </a:pP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ตรวจสอบการประเมินผลการเรียนรู้ของนักศึกษา</a:t>
            </a:r>
          </a:p>
          <a:p>
            <a:pPr lvl="3">
              <a:spcBef>
                <a:spcPts val="0"/>
              </a:spcBef>
              <a:buFont typeface="Courier New" pitchFamily="49" charset="0"/>
              <a:buChar char="o"/>
            </a:pP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กำกับการประเมินการจัดการเรียนการสอนและประเมินหลักสูตร (</a:t>
            </a:r>
            <a:r>
              <a:rPr lang="th-TH" sz="3200" b="1" dirty="0" err="1">
                <a:latin typeface="Angsana New" pitchFamily="18" charset="-34"/>
                <a:cs typeface="Angsana New" pitchFamily="18" charset="-34"/>
              </a:rPr>
              <a:t>มคอ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.5 </a:t>
            </a:r>
            <a:r>
              <a:rPr lang="th-TH" sz="3200" b="1" dirty="0" err="1">
                <a:latin typeface="Angsana New" pitchFamily="18" charset="-34"/>
                <a:cs typeface="Angsana New" pitchFamily="18" charset="-34"/>
              </a:rPr>
              <a:t>มคอ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.6 และ </a:t>
            </a:r>
            <a:r>
              <a:rPr lang="th-TH" sz="3200" b="1" dirty="0" err="1">
                <a:latin typeface="Angsana New" pitchFamily="18" charset="-34"/>
                <a:cs typeface="Angsana New" pitchFamily="18" charset="-34"/>
              </a:rPr>
              <a:t>มคอ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.7)</a:t>
            </a:r>
          </a:p>
          <a:p>
            <a:pPr lvl="3">
              <a:spcBef>
                <a:spcPts val="0"/>
              </a:spcBef>
              <a:buFont typeface="Courier New" pitchFamily="49" charset="0"/>
              <a:buChar char="o"/>
            </a:pP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ประเมินวิทยานิพนธ์และการค้นคว้าอิสระในระดับ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บัณฑิตศึกษา</a:t>
            </a:r>
            <a:endParaRPr lang="th-TH" sz="3200" b="1" dirty="0">
              <a:latin typeface="Angsana New" pitchFamily="18" charset="-34"/>
              <a:cs typeface="Angsana New" pitchFamily="18" charset="-34"/>
            </a:endParaRPr>
          </a:p>
          <a:p>
            <a:pPr marL="0" lvl="3" indent="0">
              <a:spcBef>
                <a:spcPts val="0"/>
              </a:spcBef>
              <a:buNone/>
            </a:pPr>
            <a:endParaRPr lang="th-TH" sz="3200" dirty="0" smtClean="0">
              <a:latin typeface="Angsana New" pitchFamily="18" charset="-34"/>
              <a:cs typeface="Angsana New" pitchFamily="18" charset="-34"/>
            </a:endParaRPr>
          </a:p>
          <a:p>
            <a:pPr marL="0" lvl="3" indent="0">
              <a:spcBef>
                <a:spcPts val="0"/>
              </a:spcBef>
              <a:buNone/>
            </a:pPr>
            <a:r>
              <a:rPr lang="th-TH" sz="3200" dirty="0" smtClean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rPr>
              <a:t>ใน</a:t>
            </a:r>
            <a:r>
              <a:rPr lang="th-TH" sz="3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rPr>
              <a:t>การประเมินเพื่อให้ทราบว่าอยู่ในระดับคะแนนใด </a:t>
            </a:r>
            <a:r>
              <a:rPr lang="th-TH" sz="3200" b="1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rPr>
              <a:t>ให้พิจารณาในภาพรวมของผลการดำเนินงานทั้งหมดที่สะท้อนสภาพจริงด้วยวิธีการหรือเครื่องมือประเมินที่เชื่อถือได้  ให้ข้อมูลที่ช่วยให้ผู้สอนและผู้เรียนมีแนวทางในการปรับปรุงพัฒนาการเรียนการสอนต่อไป</a:t>
            </a:r>
            <a:endParaRPr lang="th-TH" sz="3200" b="1" dirty="0" smtClean="0">
              <a:solidFill>
                <a:srgbClr val="0070C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102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73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188640"/>
            <a:ext cx="9439049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960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103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338570"/>
              </p:ext>
            </p:extLst>
          </p:nvPr>
        </p:nvGraphicFramePr>
        <p:xfrm>
          <a:off x="128464" y="692696"/>
          <a:ext cx="9577062" cy="58023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53187"/>
                <a:gridCol w="1326905"/>
                <a:gridCol w="1548056"/>
                <a:gridCol w="1560483"/>
                <a:gridCol w="1609346"/>
                <a:gridCol w="2279085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0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1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2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3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4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5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  <a:tr h="466972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ไม่มีระบบ 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ไม่มีแนวคิดในการกำกับติดตามและปรับปรุง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ไม่มีข้อมูลหลักฐาน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ไม่มีการนำระบบกลไกไปสู่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/ดำเนินงาน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ไม่มีการปรับปรุง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พัฒนา   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ปรับปรุง/</a:t>
                      </a:r>
                      <a:r>
                        <a:rPr lang="th-TH" sz="2200" spc="0" baseline="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พัฒนากระบวนการ  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จาก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ผลการประเมิน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กลไกไปสู่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มีผลจากการปรับปรุงเห็นชัดเจนเป็นรูปธรรม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</a:t>
                      </a:r>
                      <a:endParaRPr kumimoji="0" lang="en-US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เห็นชัดเจนเป็นรูปธรรม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มีแนวทางปฏิบัติที่ดี โดยมีหลักฐาน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เชิงประจักษ์ยืนยัน 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และกรรมการผู้ตรวจประเมินสามารถให้เหตุผลอธิบายการเป็นแนวปฏิบัติที่ดีได้ชัดเจน</a:t>
                      </a:r>
                      <a:endParaRPr kumimoji="0" lang="th-TH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th-TH" sz="2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653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1206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ตัวบ่งชี้ที่ </a:t>
            </a:r>
            <a:r>
              <a:rPr lang="en-US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5.4</a:t>
            </a:r>
            <a:r>
              <a:rPr lang="th-TH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	ผลการดำเนินงานหลักสูตรตาม</a:t>
            </a:r>
            <a:r>
              <a:rPr lang="th-TH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กรอบ					มาตรฐานคุณวุฒิระดับอุดมศึกษาแห่งชาติ</a:t>
            </a:r>
          </a:p>
          <a:p>
            <a:pPr marL="0" indent="0">
              <a:buNone/>
            </a:pPr>
            <a:endParaRPr lang="th-TH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endParaRPr lang="th-TH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ชนิด</a:t>
            </a: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ของตัว</a:t>
            </a:r>
            <a:r>
              <a:rPr lang="th-TH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บ่งชี้	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	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ผลลัพธ์  </a:t>
            </a:r>
          </a:p>
          <a:p>
            <a:pPr marL="0" indent="0">
              <a:spcBef>
                <a:spcPts val="0"/>
              </a:spcBef>
              <a:buNone/>
            </a:pPr>
            <a:endParaRPr lang="th-TH" sz="1000" b="1" dirty="0" smtClean="0">
              <a:latin typeface="Angsana New" pitchFamily="18" charset="-34"/>
              <a:cs typeface="Angsana New" pitchFamily="18" charset="-34"/>
            </a:endParaRPr>
          </a:p>
          <a:p>
            <a:pPr marL="0" indent="0">
              <a:spcBef>
                <a:spcPts val="0"/>
              </a:spcBef>
              <a:buNone/>
            </a:pPr>
            <a:endParaRPr lang="th-TH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คำอธิบาย</a:t>
            </a:r>
            <a:r>
              <a:rPr lang="th-TH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ตัวบ่งชี้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	</a:t>
            </a:r>
          </a:p>
          <a:p>
            <a:pPr marL="0" indent="0">
              <a:spcBef>
                <a:spcPts val="0"/>
              </a:spcBef>
              <a:buNone/>
            </a:pPr>
            <a:endParaRPr lang="th-TH" sz="1100" dirty="0">
              <a:latin typeface="Angsana New" pitchFamily="18" charset="-34"/>
              <a:cs typeface="Angsana New" pitchFamily="18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ผล</a:t>
            </a:r>
            <a:r>
              <a:rPr lang="th-TH" sz="3200" dirty="0">
                <a:latin typeface="Angsana New" pitchFamily="18" charset="-34"/>
                <a:cs typeface="Angsana New" pitchFamily="18" charset="-34"/>
              </a:rPr>
              <a:t>การดำเนินงานของหลักสูตร หมายถึง ร้อยละของผลการดำเนินงาน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ตามตัว</a:t>
            </a:r>
            <a:r>
              <a:rPr lang="th-TH" sz="3200" dirty="0">
                <a:latin typeface="Angsana New" pitchFamily="18" charset="-34"/>
                <a:cs typeface="Angsana New" pitchFamily="18" charset="-34"/>
              </a:rPr>
              <a:t>บ่งชี้การดำเนินงานตามกรอบมาตรฐานคุณวุฒิระดับอุดมศึกษาที่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ปรากฏใน</a:t>
            </a:r>
            <a:r>
              <a:rPr lang="th-TH" sz="3200" dirty="0">
                <a:latin typeface="Angsana New" pitchFamily="18" charset="-34"/>
                <a:cs typeface="Angsana New" pitchFamily="18" charset="-34"/>
              </a:rPr>
              <a:t>หลักสูตร (</a:t>
            </a:r>
            <a:r>
              <a:rPr lang="th-TH" sz="3200" dirty="0" err="1">
                <a:latin typeface="Angsana New" pitchFamily="18" charset="-34"/>
                <a:cs typeface="Angsana New" pitchFamily="18" charset="-34"/>
              </a:rPr>
              <a:t>มคอ</a:t>
            </a:r>
            <a:r>
              <a:rPr lang="th-TH" sz="3200" dirty="0">
                <a:latin typeface="Angsana New" pitchFamily="18" charset="-34"/>
                <a:cs typeface="Angsana New" pitchFamily="18" charset="-34"/>
              </a:rPr>
              <a:t>.2) หมวดที่ 7 ข้อ 7 ที่หลักสูตรแต่ละหลักสูตรดำเนินงานได้ในแต่ละปีการศึกษา อาจารย์ประจำหลักสูตรจะเป็นผู้รายงานผลการดำเนินงานประจำปีในแบบรายงานผลการดำเนินการของหลักสูตร (</a:t>
            </a:r>
            <a:r>
              <a:rPr lang="th-TH" sz="3200" dirty="0" err="1">
                <a:latin typeface="Angsana New" pitchFamily="18" charset="-34"/>
                <a:cs typeface="Angsana New" pitchFamily="18" charset="-34"/>
              </a:rPr>
              <a:t>มคอ</a:t>
            </a:r>
            <a:r>
              <a:rPr lang="th-TH" sz="3200" dirty="0">
                <a:latin typeface="Angsana New" pitchFamily="18" charset="-34"/>
                <a:cs typeface="Angsana New" pitchFamily="18" charset="-34"/>
              </a:rPr>
              <a:t>.7)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104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81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260648"/>
            <a:ext cx="9439049" cy="648072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h-TH" sz="4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เกณฑ์การประเมิน</a:t>
            </a:r>
            <a:endParaRPr lang="en-US" sz="43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>
              <a:spcAft>
                <a:spcPts val="0"/>
              </a:spcAft>
            </a:pPr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มีการดำเนินงานน้อยกว่าร้อยละ 80  ของตัวบ่งชี้ผลการดำเนินงานที่ระบุไว้ในแต่ละปี </a:t>
            </a:r>
            <a: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  <a:t/>
            </a:r>
            <a:b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</a:br>
            <a:r>
              <a:rPr lang="th-TH" sz="3200" b="1" dirty="0" smtClean="0">
                <a:latin typeface="Angsana New" pitchFamily="18" charset="-34"/>
                <a:ea typeface="Calibri"/>
                <a:cs typeface="Angsana New" pitchFamily="18" charset="-34"/>
              </a:rPr>
              <a:t>มี</a:t>
            </a:r>
            <a:r>
              <a:rPr lang="th-TH" sz="3200" b="1" dirty="0">
                <a:latin typeface="Angsana New" pitchFamily="18" charset="-34"/>
                <a:ea typeface="Calibri"/>
                <a:cs typeface="Angsana New" pitchFamily="18" charset="-34"/>
              </a:rPr>
              <a:t>ค่าคะแนนเท่ากับ 0</a:t>
            </a:r>
            <a:endParaRPr lang="en-US" sz="3200" b="1" dirty="0">
              <a:latin typeface="Angsana New" pitchFamily="18" charset="-34"/>
              <a:ea typeface="Cordia New"/>
              <a:cs typeface="Angsana New" pitchFamily="18" charset="-34"/>
            </a:endParaRPr>
          </a:p>
          <a:p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มีการดำเนินงานร้อยละ </a:t>
            </a:r>
            <a:r>
              <a:rPr lang="en-US" sz="3200" dirty="0" smtClean="0">
                <a:latin typeface="Angsana New" pitchFamily="18" charset="-34"/>
                <a:ea typeface="Calibri"/>
                <a:cs typeface="Angsana New" pitchFamily="18" charset="-34"/>
              </a:rPr>
              <a:t>80</a:t>
            </a:r>
            <a: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  <a:t> </a:t>
            </a:r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ของตัวบ่งชี้ผลการดำเนินงานที่ระบุ</a:t>
            </a:r>
            <a: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  <a:t>ไว้ใน</a:t>
            </a:r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แต่ละปี </a:t>
            </a:r>
            <a: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  <a:t/>
            </a:r>
            <a:b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</a:br>
            <a:r>
              <a:rPr lang="th-TH" sz="3200" b="1" dirty="0" smtClean="0">
                <a:latin typeface="Angsana New" pitchFamily="18" charset="-34"/>
                <a:ea typeface="Calibri"/>
                <a:cs typeface="Angsana New" pitchFamily="18" charset="-34"/>
              </a:rPr>
              <a:t>มี</a:t>
            </a:r>
            <a:r>
              <a:rPr lang="th-TH" sz="3200" b="1" dirty="0">
                <a:latin typeface="Angsana New" pitchFamily="18" charset="-34"/>
                <a:ea typeface="Calibri"/>
                <a:cs typeface="Angsana New" pitchFamily="18" charset="-34"/>
              </a:rPr>
              <a:t>ค่าคะแนนเท่ากับ </a:t>
            </a:r>
            <a:r>
              <a:rPr lang="en-US" sz="3200" b="1" dirty="0">
                <a:latin typeface="Angsana New" pitchFamily="18" charset="-34"/>
                <a:ea typeface="Calibri"/>
                <a:cs typeface="Angsana New" pitchFamily="18" charset="-34"/>
              </a:rPr>
              <a:t>3.50</a:t>
            </a:r>
          </a:p>
          <a:p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มีการดำเนินงานร้อยละ </a:t>
            </a:r>
            <a:r>
              <a:rPr lang="en-US" sz="3200" dirty="0">
                <a:latin typeface="Angsana New" pitchFamily="18" charset="-34"/>
                <a:ea typeface="Calibri"/>
                <a:cs typeface="Angsana New" pitchFamily="18" charset="-34"/>
              </a:rPr>
              <a:t>80.01-89.99 </a:t>
            </a:r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 ของตัวบ่งชี้ผลการดำเนินงานที่ระบุไว้ในแต่ละปี </a:t>
            </a:r>
            <a: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  <a:t/>
            </a:r>
            <a:b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</a:br>
            <a:r>
              <a:rPr lang="th-TH" sz="3200" b="1" dirty="0" smtClean="0">
                <a:latin typeface="Angsana New" pitchFamily="18" charset="-34"/>
                <a:ea typeface="Calibri"/>
                <a:cs typeface="Angsana New" pitchFamily="18" charset="-34"/>
              </a:rPr>
              <a:t>มี</a:t>
            </a:r>
            <a:r>
              <a:rPr lang="th-TH" sz="3200" b="1" dirty="0">
                <a:latin typeface="Angsana New" pitchFamily="18" charset="-34"/>
                <a:ea typeface="Calibri"/>
                <a:cs typeface="Angsana New" pitchFamily="18" charset="-34"/>
              </a:rPr>
              <a:t>ค่าคะแนนเท่ากับ </a:t>
            </a:r>
            <a:r>
              <a:rPr lang="en-US" sz="3200" b="1" dirty="0">
                <a:latin typeface="Angsana New" pitchFamily="18" charset="-34"/>
                <a:ea typeface="Calibri"/>
                <a:cs typeface="Angsana New" pitchFamily="18" charset="-34"/>
              </a:rPr>
              <a:t>4.00</a:t>
            </a:r>
          </a:p>
          <a:p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มีการดำเนินงานร้อยละ </a:t>
            </a:r>
            <a:r>
              <a:rPr lang="en-US" sz="3200" dirty="0">
                <a:latin typeface="Angsana New" pitchFamily="18" charset="-34"/>
                <a:ea typeface="Calibri"/>
                <a:cs typeface="Angsana New" pitchFamily="18" charset="-34"/>
              </a:rPr>
              <a:t>90.00-94.99 </a:t>
            </a:r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 ของตัวบ่งชี้ผลการดำเนินงานที่ระบุไว้ในแต่ละปี </a:t>
            </a:r>
            <a: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  <a:t/>
            </a:r>
            <a:b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</a:br>
            <a:r>
              <a:rPr lang="th-TH" sz="3200" b="1" dirty="0" smtClean="0">
                <a:latin typeface="Angsana New" pitchFamily="18" charset="-34"/>
                <a:ea typeface="Calibri"/>
                <a:cs typeface="Angsana New" pitchFamily="18" charset="-34"/>
              </a:rPr>
              <a:t>มี</a:t>
            </a:r>
            <a:r>
              <a:rPr lang="th-TH" sz="3200" b="1" dirty="0">
                <a:latin typeface="Angsana New" pitchFamily="18" charset="-34"/>
                <a:ea typeface="Calibri"/>
                <a:cs typeface="Angsana New" pitchFamily="18" charset="-34"/>
              </a:rPr>
              <a:t>ค่าคะแนนเท่ากับ </a:t>
            </a:r>
            <a:r>
              <a:rPr lang="en-US" sz="3200" b="1" dirty="0">
                <a:latin typeface="Angsana New" pitchFamily="18" charset="-34"/>
                <a:ea typeface="Calibri"/>
                <a:cs typeface="Angsana New" pitchFamily="18" charset="-34"/>
              </a:rPr>
              <a:t>4.50</a:t>
            </a:r>
          </a:p>
          <a:p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มีการดำเนินงานร้อยละ </a:t>
            </a:r>
            <a:r>
              <a:rPr lang="en-US" sz="3200" dirty="0">
                <a:latin typeface="Angsana New" pitchFamily="18" charset="-34"/>
                <a:ea typeface="Calibri"/>
                <a:cs typeface="Angsana New" pitchFamily="18" charset="-34"/>
              </a:rPr>
              <a:t>95.00-99.99 </a:t>
            </a:r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 ของตัวบ่งชี้ผลการดำเนินงานที่ระบุไว้ในแต่ละปี </a:t>
            </a:r>
            <a: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  <a:t/>
            </a:r>
            <a:b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</a:br>
            <a:r>
              <a:rPr lang="th-TH" sz="3200" b="1" dirty="0" smtClean="0">
                <a:latin typeface="Angsana New" pitchFamily="18" charset="-34"/>
                <a:ea typeface="Calibri"/>
                <a:cs typeface="Angsana New" pitchFamily="18" charset="-34"/>
              </a:rPr>
              <a:t>มี</a:t>
            </a:r>
            <a:r>
              <a:rPr lang="th-TH" sz="3200" b="1" dirty="0">
                <a:latin typeface="Angsana New" pitchFamily="18" charset="-34"/>
                <a:ea typeface="Calibri"/>
                <a:cs typeface="Angsana New" pitchFamily="18" charset="-34"/>
              </a:rPr>
              <a:t>ค่าคะแนนเท่ากับ </a:t>
            </a:r>
            <a:r>
              <a:rPr lang="en-US" sz="3200" b="1" dirty="0">
                <a:latin typeface="Angsana New" pitchFamily="18" charset="-34"/>
                <a:ea typeface="Calibri"/>
                <a:cs typeface="Angsana New" pitchFamily="18" charset="-34"/>
              </a:rPr>
              <a:t>4.75</a:t>
            </a:r>
          </a:p>
          <a:p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มีการดำเนินงานร้อยละ </a:t>
            </a:r>
            <a:r>
              <a:rPr lang="en-US" sz="3200" dirty="0" smtClean="0">
                <a:latin typeface="Angsana New" pitchFamily="18" charset="-34"/>
                <a:ea typeface="Calibri"/>
                <a:cs typeface="Angsana New" pitchFamily="18" charset="-34"/>
              </a:rPr>
              <a:t>100</a:t>
            </a:r>
            <a: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  <a:t>ของ</a:t>
            </a:r>
            <a:r>
              <a:rPr lang="th-TH" sz="3200" dirty="0">
                <a:latin typeface="Angsana New" pitchFamily="18" charset="-34"/>
                <a:ea typeface="Calibri"/>
                <a:cs typeface="Angsana New" pitchFamily="18" charset="-34"/>
              </a:rPr>
              <a:t>ตัวบ่งชี้ผลการดำเนินงานที่ระบุไว้ในแต่ละ</a:t>
            </a:r>
            <a: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  <a:t>ปี</a:t>
            </a:r>
            <a:br>
              <a:rPr lang="th-TH" sz="3200" dirty="0" smtClean="0">
                <a:latin typeface="Angsana New" pitchFamily="18" charset="-34"/>
                <a:ea typeface="Calibri"/>
                <a:cs typeface="Angsana New" pitchFamily="18" charset="-34"/>
              </a:rPr>
            </a:br>
            <a:r>
              <a:rPr lang="th-TH" sz="3200" b="1" dirty="0" smtClean="0">
                <a:latin typeface="Angsana New" pitchFamily="18" charset="-34"/>
                <a:ea typeface="Calibri"/>
                <a:cs typeface="Angsana New" pitchFamily="18" charset="-34"/>
              </a:rPr>
              <a:t>มี</a:t>
            </a:r>
            <a:r>
              <a:rPr lang="th-TH" sz="3200" b="1" dirty="0">
                <a:latin typeface="Angsana New" pitchFamily="18" charset="-34"/>
                <a:ea typeface="Calibri"/>
                <a:cs typeface="Angsana New" pitchFamily="18" charset="-34"/>
              </a:rPr>
              <a:t>ค่าคะแนนเท่ากับ </a:t>
            </a:r>
            <a:r>
              <a:rPr lang="en-US" sz="3200" b="1" dirty="0">
                <a:latin typeface="Angsana New" pitchFamily="18" charset="-34"/>
                <a:ea typeface="Calibri"/>
                <a:cs typeface="Angsana New" pitchFamily="18" charset="-34"/>
              </a:rPr>
              <a:t>5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105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99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03568" y="1916832"/>
            <a:ext cx="8712968" cy="1152128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th-TH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ตัว</a:t>
            </a:r>
            <a:r>
              <a:rPr lang="th-TH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บ่งชี้ที่  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6</a:t>
            </a:r>
            <a:r>
              <a:rPr lang="th-TH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.1	</a:t>
            </a:r>
            <a:r>
              <a:rPr lang="th-TH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สิ่งสนับสนุนการเรียนรู้</a:t>
            </a:r>
          </a:p>
          <a:p>
            <a:pPr marL="0" indent="0">
              <a:buNone/>
            </a:pP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106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03568" y="578825"/>
            <a:ext cx="8904991" cy="70788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องค์ประกอบที่ 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6</a:t>
            </a: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  สิ่งสนับสนุนการเรียนรู้ 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405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50490" y="188640"/>
            <a:ext cx="9205023" cy="6264696"/>
          </a:xfrm>
          <a:ln>
            <a:noFill/>
          </a:ln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th-TH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th-TH" sz="17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ตัว</a:t>
            </a:r>
            <a:r>
              <a:rPr lang="th-TH" sz="17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บ่งชี้  </a:t>
            </a:r>
            <a:r>
              <a:rPr lang="en-US" sz="17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6</a:t>
            </a:r>
            <a:r>
              <a:rPr lang="th-TH" sz="17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.1  </a:t>
            </a:r>
            <a:r>
              <a:rPr lang="th-TH" sz="17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	สิ่ง</a:t>
            </a:r>
            <a:r>
              <a:rPr lang="th-TH" sz="17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สนับสนุนการ</a:t>
            </a:r>
            <a:r>
              <a:rPr lang="th-TH" sz="17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เรียนรู้</a:t>
            </a:r>
          </a:p>
          <a:p>
            <a:pPr marL="0" indent="0">
              <a:buNone/>
            </a:pPr>
            <a:endParaRPr lang="th-TH" sz="6000" b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th-TH" sz="1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ชนิด</a:t>
            </a:r>
            <a:r>
              <a:rPr lang="th-TH" sz="1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ของตัวบ่งชี้</a:t>
            </a:r>
            <a:r>
              <a:rPr lang="en-US" sz="14400" b="1" dirty="0">
                <a:latin typeface="Cordia New" pitchFamily="34" charset="-34"/>
                <a:cs typeface="Cordia New" pitchFamily="34" charset="-34"/>
              </a:rPr>
              <a:t>	</a:t>
            </a:r>
            <a:r>
              <a:rPr lang="th-TH" sz="14400" b="1" dirty="0" smtClean="0">
                <a:latin typeface="Cordia New" pitchFamily="34" charset="-34"/>
                <a:cs typeface="Cordia New" pitchFamily="34" charset="-34"/>
              </a:rPr>
              <a:t>กระบวนการ </a:t>
            </a:r>
            <a:endParaRPr lang="en-US" sz="14400" b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US" sz="8000" b="1" dirty="0">
                <a:latin typeface="Cordia New" pitchFamily="34" charset="-34"/>
                <a:cs typeface="Cordia New" pitchFamily="34" charset="-34"/>
              </a:rPr>
              <a:t> </a:t>
            </a:r>
          </a:p>
          <a:p>
            <a:pPr marL="0" indent="0">
              <a:buNone/>
            </a:pPr>
            <a:r>
              <a:rPr lang="th-TH" sz="1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คำอธิบายตัวบ่งชี้</a:t>
            </a:r>
            <a:r>
              <a:rPr lang="en-US" sz="8000" b="1" dirty="0">
                <a:latin typeface="Cordia New" pitchFamily="34" charset="-34"/>
                <a:cs typeface="Cordia New" pitchFamily="34" charset="-34"/>
              </a:rPr>
              <a:t>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>ความ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พร้อมของสิ่งสนับสนุนการเรียนการสอนมีหลายประการ ได้แก่ ความพร้อมทางกายภาพ เช่น ห้องเรียน ห้องปฏิบัติการ ที่พักของนักศึกษา ฯลฯ และความพร้อมของ</a:t>
            </a: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>อุปกรณ์ 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เทคโนโลยี และสิ่งอำนวยความสะดวกหรือทรัพยากรที่เอื้อต่อการเรียนรู้ เช่น อุปกรณ์การเรียนการสอน ห้องสมุด หนังสือ ตำรา สิ่งพิมพ์ วารสาร ฐานข้อมูลเพื่อการสืบค้น แหล่งเรียนรู้ สื่อ</a:t>
            </a:r>
            <a:r>
              <a:rPr lang="th-TH" sz="12800" dirty="0" smtClean="0">
                <a:latin typeface="Cordia New" pitchFamily="34" charset="-34"/>
                <a:cs typeface="Cordia New" pitchFamily="34" charset="-34"/>
              </a:rPr>
              <a:t>อิเล็กทรอนิกส์ </a:t>
            </a:r>
            <a:r>
              <a:rPr lang="th-TH" sz="12800" dirty="0">
                <a:latin typeface="Cordia New" pitchFamily="34" charset="-34"/>
                <a:cs typeface="Cordia New" pitchFamily="34" charset="-34"/>
              </a:rPr>
              <a:t>ฯลฯ  สิ่งสนับสนุนเหล่านี้ต้องมีปริมาณเพียงพอ และมีคุณภาพพร้อมใช้งาน ทันสมัยโดยพิจารณาการดำเนินการปรับปรุงพัฒนาจากผลการประเมินความพึงพอใจของนักศึกษาและอาจารย์</a:t>
            </a:r>
            <a:endParaRPr lang="en-US" sz="128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8000" dirty="0" smtClean="0">
                <a:latin typeface="Cordia New" pitchFamily="34" charset="-34"/>
                <a:cs typeface="Cordia New" pitchFamily="34" charset="-34"/>
              </a:rPr>
              <a:t>	</a:t>
            </a:r>
            <a:endParaRPr lang="th-TH" sz="80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107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30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00472" y="188640"/>
            <a:ext cx="9505056" cy="6480720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3200" dirty="0" smtClean="0">
                <a:latin typeface="Cordia New" pitchFamily="34" charset="-34"/>
                <a:cs typeface="Cordia New" pitchFamily="34" charset="-34"/>
              </a:rPr>
              <a:t>ใน</a:t>
            </a:r>
            <a:r>
              <a:rPr lang="th-TH" sz="3200" dirty="0">
                <a:latin typeface="Cordia New" pitchFamily="34" charset="-34"/>
                <a:cs typeface="Cordia New" pitchFamily="34" charset="-34"/>
              </a:rPr>
              <a:t>การรายงานการดำเนินงานตามตัวบ่งชี้นี้ </a:t>
            </a:r>
            <a:r>
              <a:rPr lang="th-TH" sz="3200" b="1" dirty="0">
                <a:latin typeface="Cordia New" pitchFamily="34" charset="-34"/>
                <a:cs typeface="Cordia New" pitchFamily="34" charset="-34"/>
              </a:rPr>
              <a:t>ให้อธิบายกระบวนการหรือแสดงผลการ</a:t>
            </a:r>
            <a:r>
              <a:rPr lang="th-TH" sz="3200" b="1" dirty="0" smtClean="0">
                <a:latin typeface="Cordia New" pitchFamily="34" charset="-34"/>
                <a:cs typeface="Cordia New" pitchFamily="34" charset="-34"/>
              </a:rPr>
              <a:t>ดำเนินงานอย่าง</a:t>
            </a:r>
            <a:r>
              <a:rPr lang="th-TH" sz="3200" b="1" dirty="0">
                <a:latin typeface="Cordia New" pitchFamily="34" charset="-34"/>
                <a:cs typeface="Cordia New" pitchFamily="34" charset="-34"/>
              </a:rPr>
              <a:t>น้อยให้ครอบคลุมประเด็นต่อไปนี้</a:t>
            </a:r>
          </a:p>
          <a:p>
            <a:pPr lvl="3">
              <a:lnSpc>
                <a:spcPct val="120000"/>
              </a:lnSpc>
              <a:spcBef>
                <a:spcPts val="0"/>
              </a:spcBef>
            </a:pPr>
            <a:r>
              <a:rPr lang="th-TH" sz="3200" b="1" dirty="0" smtClean="0">
                <a:latin typeface="Cordia New" pitchFamily="34" charset="-34"/>
                <a:cs typeface="Cordia New" pitchFamily="34" charset="-34"/>
              </a:rPr>
              <a:t>ระบบ</a:t>
            </a:r>
            <a:r>
              <a:rPr lang="th-TH" sz="3200" b="1" dirty="0">
                <a:latin typeface="Cordia New" pitchFamily="34" charset="-34"/>
                <a:cs typeface="Cordia New" pitchFamily="34" charset="-34"/>
              </a:rPr>
              <a:t>การดำเนินงานของภาควิชา/คณะ/สถาบันโดยมีส่วนร่วมของอาจารย์ประจำหลักสูตรเพื่อให้มีสิ่งสนับสนุนการเรียนรู้</a:t>
            </a:r>
            <a:endParaRPr lang="en-US" sz="3200" b="1" dirty="0">
              <a:latin typeface="Cordia New" pitchFamily="34" charset="-34"/>
              <a:cs typeface="Cordia New" pitchFamily="34" charset="-34"/>
            </a:endParaRPr>
          </a:p>
          <a:p>
            <a:pPr lvl="3">
              <a:lnSpc>
                <a:spcPct val="120000"/>
              </a:lnSpc>
              <a:spcBef>
                <a:spcPts val="0"/>
              </a:spcBef>
            </a:pPr>
            <a:r>
              <a:rPr lang="th-TH" sz="3200" b="1" dirty="0" smtClean="0">
                <a:latin typeface="Cordia New" pitchFamily="34" charset="-34"/>
                <a:cs typeface="Cordia New" pitchFamily="34" charset="-34"/>
              </a:rPr>
              <a:t>จำนวน</a:t>
            </a:r>
            <a:r>
              <a:rPr lang="th-TH" sz="3200" b="1" dirty="0">
                <a:latin typeface="Cordia New" pitchFamily="34" charset="-34"/>
                <a:cs typeface="Cordia New" pitchFamily="34" charset="-34"/>
              </a:rPr>
              <a:t>สิ่งสนับสนุนการเรียนรู้ที่เพียงพอและเหมาะสมต่อการจัดการเรียนการสอน</a:t>
            </a:r>
            <a:endParaRPr lang="en-US" sz="3200" b="1" dirty="0">
              <a:latin typeface="Cordia New" pitchFamily="34" charset="-34"/>
              <a:cs typeface="Cordia New" pitchFamily="34" charset="-34"/>
            </a:endParaRPr>
          </a:p>
          <a:p>
            <a:pPr lvl="3">
              <a:lnSpc>
                <a:spcPct val="120000"/>
              </a:lnSpc>
              <a:spcBef>
                <a:spcPts val="0"/>
              </a:spcBef>
            </a:pPr>
            <a:r>
              <a:rPr lang="th-TH" sz="3200" b="1" dirty="0" smtClean="0">
                <a:latin typeface="Cordia New" pitchFamily="34" charset="-34"/>
                <a:cs typeface="Cordia New" pitchFamily="34" charset="-34"/>
              </a:rPr>
              <a:t>กระบวนการ</a:t>
            </a:r>
            <a:r>
              <a:rPr lang="th-TH" sz="3200" b="1" dirty="0">
                <a:latin typeface="Cordia New" pitchFamily="34" charset="-34"/>
                <a:cs typeface="Cordia New" pitchFamily="34" charset="-34"/>
              </a:rPr>
              <a:t>ปรับปรุงตามผลการประเมินความพึงพอใจของนักศึกษาและอาจารย์ต่อสิ่งสนับสนุนการ</a:t>
            </a:r>
            <a:r>
              <a:rPr lang="th-TH" sz="3200" b="1" dirty="0" smtClean="0">
                <a:latin typeface="Cordia New" pitchFamily="34" charset="-34"/>
                <a:cs typeface="Cordia New" pitchFamily="34" charset="-34"/>
              </a:rPr>
              <a:t>เรียนรู้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3200" dirty="0" smtClean="0">
                <a:solidFill>
                  <a:srgbClr val="7030A0"/>
                </a:solidFill>
                <a:latin typeface="Cordia New" pitchFamily="34" charset="-34"/>
                <a:cs typeface="Cordia New" pitchFamily="34" charset="-34"/>
              </a:rPr>
              <a:t>ใน</a:t>
            </a:r>
            <a:r>
              <a:rPr lang="th-TH" sz="3200" dirty="0">
                <a:solidFill>
                  <a:srgbClr val="7030A0"/>
                </a:solidFill>
                <a:latin typeface="Cordia New" pitchFamily="34" charset="-34"/>
                <a:cs typeface="Cordia New" pitchFamily="34" charset="-34"/>
              </a:rPr>
              <a:t>การประเมินเพื่อให้ทราบว่าอยู่ในระดับคะแนนใด </a:t>
            </a:r>
            <a:r>
              <a:rPr lang="th-TH" sz="3200" b="1" dirty="0">
                <a:solidFill>
                  <a:srgbClr val="7030A0"/>
                </a:solidFill>
                <a:latin typeface="Cordia New" pitchFamily="34" charset="-34"/>
                <a:cs typeface="Cordia New" pitchFamily="34" charset="-34"/>
              </a:rPr>
              <a:t>ให้พิจารณาในภาพรวมของผลการดำเนินงานทั้งหมดที่สะท้อนการจัดเตรียมสิ่งสนับสนุนการเรียนรู้ที่จำเป็นต่อการเรียนการสอน และส่งผลให้ผู้เรียนสามารถเรียนรู้ได้อย่างมีประสิทธิผล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108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73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481" y="188640"/>
            <a:ext cx="9439049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0" indent="0">
              <a:buNone/>
            </a:pPr>
            <a:r>
              <a:rPr lang="th-TH" sz="960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80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8000" dirty="0">
                <a:latin typeface="TH SarabunPSK" pitchFamily="34" charset="-34"/>
                <a:cs typeface="TH SarabunPSK" pitchFamily="34" charset="-34"/>
              </a:rPr>
            </a:br>
            <a:endParaRPr lang="th-TH" sz="8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109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578429"/>
              </p:ext>
            </p:extLst>
          </p:nvPr>
        </p:nvGraphicFramePr>
        <p:xfrm>
          <a:off x="128464" y="692696"/>
          <a:ext cx="9577062" cy="58023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53187"/>
                <a:gridCol w="1326905"/>
                <a:gridCol w="1548056"/>
                <a:gridCol w="1560483"/>
                <a:gridCol w="1609346"/>
                <a:gridCol w="2279085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0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1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2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3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4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5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  <a:tr h="466972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ไม่มีระบบ 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ไม่มีแนวคิดในการกำกับติดตามและปรับปรุง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ไม่มีข้อมูลหลักฐาน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ไม่มีการนำระบบกลไกไปสู่</a:t>
                      </a:r>
                      <a:r>
                        <a:rPr lang="th-TH" sz="2200" dirty="0" smtClean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</a:t>
                      </a:r>
                      <a:r>
                        <a:rPr lang="th-TH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/ดำเนินงาน</a:t>
                      </a:r>
                      <a:endParaRPr lang="en-US" sz="2200" dirty="0"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ไม่มีการปรับปรุง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/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พัฒนา   </a:t>
                      </a:r>
                    </a:p>
                    <a:p>
                      <a:pPr marL="0" lvl="0" indent="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  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 </a:t>
                      </a: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/>
                      </a:r>
                      <a:b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ปรับปรุง/</a:t>
                      </a:r>
                      <a:r>
                        <a:rPr lang="th-TH" sz="2200" spc="0" baseline="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พัฒนากระบวนการ   </a:t>
                      </a: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จาก</a:t>
                      </a:r>
                      <a:r>
                        <a:rPr lang="th-TH" sz="2200" dirty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ผลการประเมิน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กลไกไปสู่</a:t>
                      </a:r>
                      <a:b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มีผลจากการปรับปรุงเห็นชัดเจนเป็นรูปธรรม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มีระบบ มีกลไก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มีการนำระบบกลไกไปสู่การปฏิบัติ/ดำเนินงาน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มีการประเมินกระบวนการ</a:t>
                      </a:r>
                      <a:endParaRPr lang="en-US" sz="2200" u="none" strike="noStrike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u="none" strike="noStrike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มีการปรับปรุง/พัฒนากระบวนการจากผลการประเมิน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มีผลจากการปรับปรุง</a:t>
                      </a:r>
                      <a:endParaRPr kumimoji="0" lang="en-US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     เห็นชัดเจนเป็นรูปธรรม</a:t>
                      </a:r>
                    </a:p>
                    <a:p>
                      <a:pPr marL="342900" lvl="0" indent="-342900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มีแนวทางปฏิบัติที่ดี โดยมีหลักฐาน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เชิงประจักษ์ยืนยัน </a:t>
                      </a:r>
                      <a:b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</a:br>
                      <a:r>
                        <a:rPr lang="th-TH" sz="2200" kern="1200" dirty="0" smtClean="0"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Cordia New"/>
                          <a:cs typeface="Cordia New" pitchFamily="34" charset="-34"/>
                        </a:rPr>
                        <a:t>และกรรมการผู้ตรวจประเมินสามารถให้เหตุผลอธิบายการเป็นแนวปฏิบัติที่ดีได้ชัดเจน</a:t>
                      </a:r>
                      <a:endParaRPr kumimoji="0" lang="th-TH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  <a:p>
                      <a:pPr marL="901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th-TH" sz="2200" dirty="0" smtClean="0"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ea typeface="Cordia New"/>
                        <a:cs typeface="Cordia New" pitchFamily="34" charset="-34"/>
                      </a:endParaRPr>
                    </a:p>
                  </a:txBody>
                  <a:tcPr marL="74295" marR="742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557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amsung_IT\AppData\Local\Microsoft\Windows\INetCache\IE\U8N1VN73\Thank-You-Art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672" y="1170326"/>
            <a:ext cx="6065728" cy="427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F73B-2D11-40BF-8191-41AC91A60128}" type="slidenum">
              <a:rPr lang="en-US" smtClean="0"/>
              <a:pPr/>
              <a:t>110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22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ทางเดิน">
  <a:themeElements>
    <a:clrScheme name="ทางเดิน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ทางเดิน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ทางเดิน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3296</TotalTime>
  <Words>6836</Words>
  <Application>Microsoft Office PowerPoint</Application>
  <PresentationFormat>กระดาษ A4 (210x297 มม.)</PresentationFormat>
  <Paragraphs>1312</Paragraphs>
  <Slides>110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110</vt:i4>
      </vt:variant>
    </vt:vector>
  </HeadingPairs>
  <TitlesOfParts>
    <vt:vector size="111" baseType="lpstr">
      <vt:lpstr>ทางเดิน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หมายเหตุ</vt:lpstr>
      <vt:lpstr>หมายเหตุ (ต่อ)</vt:lpstr>
      <vt:lpstr>งานนำเสนอ PowerPoint</vt:lpstr>
      <vt:lpstr>งานนำเสนอ PowerPoint</vt:lpstr>
      <vt:lpstr>งานนำเสนอ PowerPoint</vt:lpstr>
      <vt:lpstr>หมายเหตุ</vt:lpstr>
      <vt:lpstr>งานนำเสนอ PowerPoint</vt:lpstr>
      <vt:lpstr>หมายเหตุ</vt:lpstr>
      <vt:lpstr>หมายเหตุ (ต่อ)</vt:lpstr>
      <vt:lpstr>งานนำเสนอ PowerPoint</vt:lpstr>
      <vt:lpstr>หมายเหตุ</vt:lpstr>
      <vt:lpstr>หมายเหตุ (ต่อ)</vt:lpstr>
      <vt:lpstr>งานนำเสนอ PowerPoint</vt:lpstr>
      <vt:lpstr>งานนำเสนอ PowerPoint</vt:lpstr>
      <vt:lpstr>หมายเหตุ </vt:lpstr>
      <vt:lpstr>งานนำเสนอ PowerPoint</vt:lpstr>
      <vt:lpstr>หมายเหตุ</vt:lpstr>
      <vt:lpstr>งานนำเสนอ PowerPoint</vt:lpstr>
      <vt:lpstr>งานนำเสนอ PowerPoint</vt:lpstr>
      <vt:lpstr>งานนำเสนอ PowerPoint</vt:lpstr>
      <vt:lpstr>หมายเหตุ</vt:lpstr>
      <vt:lpstr>หมายเหตุ (ต่อ)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ระดับหลักสูตร</dc:title>
  <dc:creator>ปภาวดี โพธิ์ถวิล</dc:creator>
  <cp:lastModifiedBy>Windows 7</cp:lastModifiedBy>
  <cp:revision>198</cp:revision>
  <cp:lastPrinted>2016-02-16T02:17:36Z</cp:lastPrinted>
  <dcterms:created xsi:type="dcterms:W3CDTF">2014-04-11T03:46:44Z</dcterms:created>
  <dcterms:modified xsi:type="dcterms:W3CDTF">2017-04-04T16:01:31Z</dcterms:modified>
</cp:coreProperties>
</file>