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23"/>
  </p:notesMasterIdLst>
  <p:handoutMasterIdLst>
    <p:handoutMasterId r:id="rId24"/>
  </p:handoutMasterIdLst>
  <p:sldIdLst>
    <p:sldId id="315" r:id="rId3"/>
    <p:sldId id="261" r:id="rId4"/>
    <p:sldId id="321" r:id="rId5"/>
    <p:sldId id="274" r:id="rId6"/>
    <p:sldId id="275" r:id="rId7"/>
    <p:sldId id="317" r:id="rId8"/>
    <p:sldId id="319" r:id="rId9"/>
    <p:sldId id="320" r:id="rId10"/>
    <p:sldId id="316" r:id="rId11"/>
    <p:sldId id="266" r:id="rId12"/>
    <p:sldId id="269" r:id="rId13"/>
    <p:sldId id="265" r:id="rId14"/>
    <p:sldId id="267" r:id="rId15"/>
    <p:sldId id="264" r:id="rId16"/>
    <p:sldId id="268" r:id="rId17"/>
    <p:sldId id="303" r:id="rId18"/>
    <p:sldId id="304" r:id="rId19"/>
    <p:sldId id="307" r:id="rId20"/>
    <p:sldId id="297" r:id="rId21"/>
    <p:sldId id="298" r:id="rId22"/>
  </p:sldIdLst>
  <p:sldSz cx="9144000" cy="6858000" type="screen4x3"/>
  <p:notesSz cx="9928225" cy="67976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66"/>
    <a:srgbClr val="080808"/>
    <a:srgbClr val="CC99FF"/>
    <a:srgbClr val="FF5050"/>
    <a:srgbClr val="F8F8F8"/>
    <a:srgbClr val="FFFFCC"/>
    <a:srgbClr val="FFFFFF"/>
    <a:srgbClr val="FFFF99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09" autoAdjust="0"/>
    <p:restoredTop sz="93390" autoAdjust="0"/>
  </p:normalViewPr>
  <p:slideViewPr>
    <p:cSldViewPr>
      <p:cViewPr varScale="1">
        <p:scale>
          <a:sx n="69" d="100"/>
          <a:sy n="69" d="100"/>
        </p:scale>
        <p:origin x="-12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4302230" cy="339884"/>
          </a:xfrm>
          <a:prstGeom prst="rect">
            <a:avLst/>
          </a:prstGeom>
        </p:spPr>
        <p:txBody>
          <a:bodyPr vert="horz" lIns="92441" tIns="46221" rIns="92441" bIns="46221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8" y="3"/>
            <a:ext cx="4302230" cy="339884"/>
          </a:xfrm>
          <a:prstGeom prst="rect">
            <a:avLst/>
          </a:prstGeom>
        </p:spPr>
        <p:txBody>
          <a:bodyPr vert="horz" lIns="92441" tIns="46221" rIns="92441" bIns="46221" rtlCol="0"/>
          <a:lstStyle>
            <a:lvl1pPr algn="r">
              <a:defRPr sz="1200"/>
            </a:lvl1pPr>
          </a:lstStyle>
          <a:p>
            <a:fld id="{2B21AC8B-C798-4ADF-BEE2-7C3B05B6449B}" type="datetimeFigureOut">
              <a:rPr lang="th-TH" smtClean="0"/>
              <a:pPr/>
              <a:t>04/04/60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2230" cy="339884"/>
          </a:xfrm>
          <a:prstGeom prst="rect">
            <a:avLst/>
          </a:prstGeom>
        </p:spPr>
        <p:txBody>
          <a:bodyPr vert="horz" lIns="92441" tIns="46221" rIns="92441" bIns="46221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8" y="6456612"/>
            <a:ext cx="4302230" cy="339884"/>
          </a:xfrm>
          <a:prstGeom prst="rect">
            <a:avLst/>
          </a:prstGeom>
        </p:spPr>
        <p:txBody>
          <a:bodyPr vert="horz" lIns="92441" tIns="46221" rIns="92441" bIns="46221" rtlCol="0" anchor="b"/>
          <a:lstStyle>
            <a:lvl1pPr algn="r">
              <a:defRPr sz="1200"/>
            </a:lvl1pPr>
          </a:lstStyle>
          <a:p>
            <a:fld id="{2A614033-0669-4DCC-8EE2-4C6BA6DE33D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4264173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4302230" cy="339884"/>
          </a:xfrm>
          <a:prstGeom prst="rect">
            <a:avLst/>
          </a:prstGeom>
        </p:spPr>
        <p:txBody>
          <a:bodyPr vert="horz" lIns="92441" tIns="46221" rIns="92441" bIns="46221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5623698" y="3"/>
            <a:ext cx="4302230" cy="339884"/>
          </a:xfrm>
          <a:prstGeom prst="rect">
            <a:avLst/>
          </a:prstGeom>
        </p:spPr>
        <p:txBody>
          <a:bodyPr vert="horz" lIns="92441" tIns="46221" rIns="92441" bIns="46221" rtlCol="0"/>
          <a:lstStyle>
            <a:lvl1pPr algn="r">
              <a:defRPr sz="1200"/>
            </a:lvl1pPr>
          </a:lstStyle>
          <a:p>
            <a:fld id="{4C17A11F-4CB6-4874-A14F-06338624CD50}" type="datetimeFigureOut">
              <a:rPr lang="th-TH" smtClean="0"/>
              <a:pPr/>
              <a:t>04/04/60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3267075" y="511175"/>
            <a:ext cx="3394075" cy="254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1" tIns="46221" rIns="92441" bIns="46221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992823" y="3228895"/>
            <a:ext cx="7942580" cy="3058954"/>
          </a:xfrm>
          <a:prstGeom prst="rect">
            <a:avLst/>
          </a:prstGeom>
        </p:spPr>
        <p:txBody>
          <a:bodyPr vert="horz" lIns="92441" tIns="46221" rIns="92441" bIns="46221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2230" cy="339884"/>
          </a:xfrm>
          <a:prstGeom prst="rect">
            <a:avLst/>
          </a:prstGeom>
        </p:spPr>
        <p:txBody>
          <a:bodyPr vert="horz" lIns="92441" tIns="46221" rIns="92441" bIns="46221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5623698" y="6456612"/>
            <a:ext cx="4302230" cy="339884"/>
          </a:xfrm>
          <a:prstGeom prst="rect">
            <a:avLst/>
          </a:prstGeom>
        </p:spPr>
        <p:txBody>
          <a:bodyPr vert="horz" lIns="92441" tIns="46221" rIns="92441" bIns="46221" rtlCol="0" anchor="b"/>
          <a:lstStyle>
            <a:lvl1pPr algn="r">
              <a:defRPr sz="1200"/>
            </a:lvl1pPr>
          </a:lstStyle>
          <a:p>
            <a:fld id="{81109BE9-D9B8-424F-B24F-ACBC7E0FF8EA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3955624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98318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525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465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2946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659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595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6605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747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646861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0301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314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308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9820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3696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3518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135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6881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7842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8167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723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ชื่อเรื่อง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cxnSp>
        <p:nvCxnSpPr>
          <p:cNvPr id="8" name="ตัวเชื่อมต่อตรง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วงรี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ตัวแทนวันที่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 eaLnBrk="1" latinLnBrk="0" hangingPunct="1"/>
            <a:fld id="{23A271A1-F6D6-438B-A432-4747EE7ECD40}" type="datetimeFigureOut">
              <a:rPr lang="en-US" smtClean="0"/>
              <a:pPr algn="ctr" eaLnBrk="1" latinLnBrk="0" hangingPunct="1"/>
              <a:t>4/4/2017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6" name="ตัวแทนหมายเลขภาพนิ่ง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17" name="ตัวแทนท้ายกระดาษ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แทนเนื้อหา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แทนวันที่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4/4/2017</a:t>
            </a:fld>
            <a:endParaRPr lang="en-US" dirty="0"/>
          </a:p>
        </p:txBody>
      </p:sp>
      <p:sp>
        <p:nvSpPr>
          <p:cNvPr id="15" name="ตัวแทนหมายเลขภาพนิ่ง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D8A5133-AE12-4447-9377-92E2ABBDEF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ตัวแทนท้ายกระดาษ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ชื่อเรื่อง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/>
              <a:t>10/5/2558</a:t>
            </a: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D1DAE-4A53-44E9-8E05-DF5C4980DB8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cxnSp>
        <p:nvCxnSpPr>
          <p:cNvPr id="7" name="ตัวเชื่อมต่อตรง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/>
              <a:t>10/5/2558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AD035-A4B1-4102-95D3-C0E537CF48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1" name="ตัวแทนเนื้อหา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แทนเนื้อหา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D16C7-B5F7-481B-ACBC-BE3CAF36EF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/>
              <a:t>10/5/2558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32" name="ตัวแทนเนื้อหา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34" name="ตัวแทนเนื้อหา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2" name="ตัวแทนข้อความ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cxnSp>
        <p:nvCxnSpPr>
          <p:cNvPr id="10" name="ตัวเชื่อมต่อตรง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ตัวเชื่อมต่อตรง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/>
              <a:t>10/5/2558</a:t>
            </a:r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3A96D-9D99-4502-8B78-888F269C9E6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/>
              <a:t>10/5/2558</a:t>
            </a:r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4409-D765-45BB-A9EB-EF2EF88B71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ตัวแทนเนื้อหา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31" name="ชื่อเรื่อง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8" name="ตัวแทนวันที่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th-TH" smtClean="0"/>
              <a:t>10/5/2558</a:t>
            </a:r>
            <a:endParaRPr lang="en-US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513AC45-83CB-477D-B396-FBAC586944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ตัวแทนท้ายกระดาษ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แทนวันที่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/>
              <a:t>10/5/2558</a:t>
            </a:r>
            <a:endParaRPr lang="en-US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A151B5-48E4-4B07-8960-977B42E29A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ตัวแทนท้ายกระดาษ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/>
              <a:t>10/5/2558</a:t>
            </a: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E250D-8407-41C0-807A-101E447FB1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/>
              <a:t>10/5/2558</a:t>
            </a: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6E80B-4964-4558-ADEC-D2FF7AEFB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แทนข้อความ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24" name="ตัวแทนวันที่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10" name="ตัวแทนท้ายกระดาษ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22" name="ตัวแทนหมายเลขภาพนิ่ง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แทนชื่อเรื่อง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pic>
        <p:nvPicPr>
          <p:cNvPr id="7" name="Picture 59" descr="http://www.researchthai.com/wp-content/uploads/2011/03/research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214414" cy="1071546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1340768"/>
            <a:ext cx="8820472" cy="1584176"/>
          </a:xfrm>
        </p:spPr>
        <p:txBody>
          <a:bodyPr>
            <a:normAutofit fontScale="90000"/>
          </a:bodyPr>
          <a:lstStyle/>
          <a:p>
            <a:r>
              <a:rPr lang="th-TH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การจัดทำรายงานการประเมิน</a:t>
            </a:r>
            <a:br>
              <a:rPr lang="th-TH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</a:br>
            <a:r>
              <a:rPr lang="th-TH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ระดับหลักสูตร</a:t>
            </a:r>
            <a:endParaRPr lang="en-US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76056" y="5373216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April 2016</a:t>
            </a:r>
            <a:endParaRPr lang="th-TH" sz="3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86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040560"/>
          </a:xfrm>
        </p:spPr>
        <p:txBody>
          <a:bodyPr>
            <a:normAutofit lnSpcReduction="10000"/>
          </a:bodyPr>
          <a:lstStyle/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บทสรุปสำหรับผู้บริหาร 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รายนามคณะผู้ประเมินคุณภาพการศึกษาภายใน 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สรุปข้อมูลพื้นฐานของหลักสูตร 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การวางแผนและการประเมิน 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(ก่อน ระหว่าง และหลังการตรวจเยี่ยม) 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วิธีการตรวจสอบและความน่าเชื่อถือของข้อมูล 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การวิเคราะห์คุณภาพระดับหลักสูตร  ป1 และ ป2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ข้อเสนอแนะ ตาม </a:t>
            </a:r>
            <a:r>
              <a:rPr lang="th-TH" sz="3600" dirty="0" err="1" smtClean="0">
                <a:latin typeface="Angsana New" pitchFamily="18" charset="-34"/>
                <a:cs typeface="Angsana New" pitchFamily="18" charset="-34"/>
              </a:rPr>
              <a:t>อปก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.1-6 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: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จุดเด่น+แนวทางเสริม / จุดอ่อน+แนวทางปรับปรุงแก้ไข  เช่น การกำกับมาตรฐาน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ข้อ</a:t>
            </a:r>
            <a:r>
              <a:rPr lang="th-TH" sz="3600" dirty="0">
                <a:latin typeface="Angsana New" pitchFamily="18" charset="-34"/>
                <a:cs typeface="Angsana New" pitchFamily="18" charset="-34"/>
              </a:rPr>
              <a:t>สรุปผลระดับหลักสูตร </a:t>
            </a:r>
            <a:endParaRPr lang="th-TH" sz="3600" dirty="0" smtClean="0">
              <a:latin typeface="Angsana New" pitchFamily="18" charset="-34"/>
              <a:cs typeface="Angsana New" pitchFamily="18" charset="-34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th-TH" sz="3600" dirty="0">
                <a:latin typeface="Angsana New" pitchFamily="18" charset="-34"/>
                <a:cs typeface="Angsana New" pitchFamily="18" charset="-34"/>
              </a:rPr>
              <a:t>วิธีปฏิบัติที่ดี/นวัตกรรม (ถ้ามี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)    </a:t>
            </a:r>
            <a:endParaRPr lang="th-TH" sz="36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6624" y="144016"/>
            <a:ext cx="8045896" cy="1052736"/>
          </a:xfrm>
        </p:spPr>
        <p:txBody>
          <a:bodyPr/>
          <a:lstStyle/>
          <a:p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ความครบถ้วนของการจัดทำรายงานการประเมิน</a:t>
            </a:r>
            <a:endParaRPr lang="th-TH" sz="3600" b="1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04863" indent="-804863"/>
            <a:r>
              <a:rPr lang="th-TH" sz="4400" dirty="0" smtClean="0"/>
              <a:t>การวิเคราะห์ภาพรวมของการดำเนินงาน</a:t>
            </a:r>
          </a:p>
          <a:p>
            <a:pPr marL="804863" indent="-804863"/>
            <a:r>
              <a:rPr lang="th-TH" sz="4400" dirty="0" smtClean="0"/>
              <a:t>การเชื่อมโยงปัจจัยเชิงสาเหตุเพื่อเชื่อมโยงกับผลการดำเนินงาน</a:t>
            </a:r>
          </a:p>
          <a:p>
            <a:pPr marL="804863" indent="-804863"/>
            <a:r>
              <a:rPr lang="th-TH" sz="4400" dirty="0" smtClean="0"/>
              <a:t>การวิเคราะห์สาเหตุหลักของปัญหา</a:t>
            </a:r>
          </a:p>
          <a:p>
            <a:pPr marL="804863" indent="-804863"/>
            <a:r>
              <a:rPr lang="th-TH" sz="4400" dirty="0" smtClean="0"/>
              <a:t>การวิเคราะห์ทางเลือกของแนวทางการพัฒนา</a:t>
            </a:r>
            <a:endParaRPr lang="th-TH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800" b="1" dirty="0" smtClean="0"/>
              <a:t>แนวทางการจัดทำข้อเสนอแนะ</a:t>
            </a:r>
            <a:endParaRPr lang="th-TH" sz="4800" b="1" dirty="0"/>
          </a:p>
        </p:txBody>
      </p:sp>
    </p:spTree>
    <p:extLst>
      <p:ext uri="{BB962C8B-B14F-4D97-AF65-F5344CB8AC3E}">
        <p14:creationId xmlns:p14="http://schemas.microsoft.com/office/powerpoint/2010/main" val="282059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95400"/>
            <a:ext cx="8807896" cy="5373960"/>
          </a:xfrm>
        </p:spPr>
        <p:txBody>
          <a:bodyPr/>
          <a:lstStyle/>
          <a:p>
            <a:pPr marL="627063" indent="-627063">
              <a:spcBef>
                <a:spcPts val="0"/>
              </a:spcBef>
            </a:pPr>
            <a:r>
              <a:rPr lang="th-TH" sz="3200" b="0" dirty="0">
                <a:latin typeface="Angsana New" pitchFamily="18" charset="-34"/>
                <a:cs typeface="Angsana New" pitchFamily="18" charset="-34"/>
              </a:rPr>
              <a:t>ผลประเมินรายงานประเมินในเอกสารไม่สอดคล้องกับในระบบ </a:t>
            </a:r>
            <a:r>
              <a:rPr lang="en-US" sz="3200" b="0" dirty="0">
                <a:latin typeface="Angsana New" pitchFamily="18" charset="-34"/>
                <a:cs typeface="Angsana New" pitchFamily="18" charset="-34"/>
              </a:rPr>
              <a:t>CHE</a:t>
            </a:r>
          </a:p>
          <a:p>
            <a:pPr marL="627063" indent="-627063">
              <a:spcBef>
                <a:spcPts val="0"/>
              </a:spcBef>
            </a:pPr>
            <a:r>
              <a:rPr lang="th-TH" sz="3200" b="0" dirty="0">
                <a:latin typeface="Angsana New" pitchFamily="18" charset="-34"/>
                <a:cs typeface="Angsana New" pitchFamily="18" charset="-34"/>
              </a:rPr>
              <a:t>ไม่ได้ตรวจสอบผลการประเมินของสมาชิกแต่ละคน  ไม่ได้รับผิดชอบผลการประเมินเป็น</a:t>
            </a:r>
            <a:r>
              <a:rPr lang="th-TH" sz="3200" b="0" dirty="0" smtClean="0">
                <a:latin typeface="Angsana New" pitchFamily="18" charset="-34"/>
                <a:cs typeface="Angsana New" pitchFamily="18" charset="-34"/>
              </a:rPr>
              <a:t>ทีม ให้สิทธิขาดแก่ผู้ประเมินแต่ละคนในการประเมินมาตรฐานที่ได้รับมอบหมาย </a:t>
            </a:r>
          </a:p>
          <a:p>
            <a:pPr marL="627063" indent="-627063">
              <a:spcBef>
                <a:spcPts val="0"/>
              </a:spcBef>
            </a:pPr>
            <a:r>
              <a:rPr lang="th-TH" sz="3200" b="0" dirty="0" smtClean="0">
                <a:latin typeface="Angsana New" pitchFamily="18" charset="-34"/>
                <a:cs typeface="Angsana New" pitchFamily="18" charset="-34"/>
              </a:rPr>
              <a:t>ไม่ตรวจสอบความถูกต้องของข้อมูล  </a:t>
            </a:r>
            <a:r>
              <a:rPr lang="en-US" sz="3200" b="0" dirty="0" smtClean="0">
                <a:latin typeface="Angsana New" pitchFamily="18" charset="-34"/>
                <a:cs typeface="Angsana New" pitchFamily="18" charset="-34"/>
              </a:rPr>
              <a:t>CDS</a:t>
            </a:r>
          </a:p>
          <a:p>
            <a:pPr>
              <a:spcBef>
                <a:spcPts val="0"/>
              </a:spcBef>
            </a:pPr>
            <a:r>
              <a:rPr lang="th-TH" sz="3200" b="0" dirty="0" smtClean="0">
                <a:latin typeface="Angsana New" pitchFamily="18" charset="-34"/>
                <a:cs typeface="Angsana New" pitchFamily="18" charset="-34"/>
              </a:rPr>
              <a:t>     ตรวจสอบแต่ข้อมูลจากหลักฐานที่ปรากฏในเอกสาร ไม่ได้ตรวจสอบข้อมูลที่สถาบันบันทึกจริงในระบบ </a:t>
            </a:r>
            <a:r>
              <a:rPr lang="en-US" sz="3200" b="0" dirty="0" smtClean="0">
                <a:latin typeface="Angsana New" pitchFamily="18" charset="-34"/>
                <a:cs typeface="Angsana New" pitchFamily="18" charset="-34"/>
              </a:rPr>
              <a:t>CHE QA ONLINE</a:t>
            </a:r>
            <a:r>
              <a:rPr lang="th-TH" sz="3200" b="0" dirty="0" smtClean="0">
                <a:latin typeface="Angsana New" pitchFamily="18" charset="-34"/>
                <a:cs typeface="Angsana New" pitchFamily="18" charset="-34"/>
              </a:rPr>
              <a:t> </a:t>
            </a:r>
          </a:p>
          <a:p>
            <a:pPr>
              <a:spcBef>
                <a:spcPts val="0"/>
              </a:spcBef>
            </a:pPr>
            <a:r>
              <a:rPr lang="th-TH" sz="3200" b="0" dirty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0" dirty="0" smtClean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  </a:t>
            </a:r>
            <a:r>
              <a:rPr lang="th-TH" sz="3200" dirty="0" smtClean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ไม่แยกประเภทของจุดแข็ง โอกาสในการพัฒนา</a:t>
            </a:r>
            <a:endParaRPr lang="th-TH" sz="3200" dirty="0">
              <a:solidFill>
                <a:srgbClr val="FFC000"/>
              </a:solidFill>
              <a:latin typeface="Angsana New" pitchFamily="18" charset="-34"/>
              <a:cs typeface="Angsana New" pitchFamily="18" charset="-34"/>
            </a:endParaRPr>
          </a:p>
          <a:p>
            <a:pPr>
              <a:spcBef>
                <a:spcPts val="0"/>
              </a:spcBef>
            </a:pPr>
            <a:r>
              <a:rPr lang="th-TH" sz="3200" dirty="0" smtClean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   ไม่ได้</a:t>
            </a:r>
            <a:r>
              <a:rPr lang="th-TH" sz="3200" dirty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ตรวจสอบการเขียนผลประเมินที่สอดคล้องกับ </a:t>
            </a:r>
            <a:r>
              <a:rPr lang="en-US" sz="3200" dirty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CDS</a:t>
            </a:r>
            <a:r>
              <a:rPr lang="th-TH" sz="3200" dirty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 (ข้อมูลใน</a:t>
            </a:r>
            <a:r>
              <a:rPr lang="th-TH" sz="3200" dirty="0" smtClean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รายงาน ส่วน</a:t>
            </a:r>
            <a:r>
              <a:rPr lang="th-TH" sz="3200" dirty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นำต้องตรงกับข้อมูลใน </a:t>
            </a:r>
            <a:r>
              <a:rPr lang="en-US" sz="3200" dirty="0">
                <a:solidFill>
                  <a:srgbClr val="FFC000"/>
                </a:solidFill>
                <a:latin typeface="Angsana New" pitchFamily="18" charset="-34"/>
                <a:cs typeface="Angsana New" pitchFamily="18" charset="-34"/>
              </a:rPr>
              <a:t>CDS)</a:t>
            </a:r>
          </a:p>
          <a:p>
            <a:pPr marL="0" indent="0">
              <a:spcBef>
                <a:spcPts val="0"/>
              </a:spcBef>
              <a:buNone/>
            </a:pPr>
            <a:endParaRPr lang="th-TH" sz="3200" dirty="0">
              <a:solidFill>
                <a:schemeClr val="tx2">
                  <a:lumMod val="75000"/>
                </a:schemeClr>
              </a:solidFill>
              <a:latin typeface="Angsana New" pitchFamily="18" charset="-34"/>
              <a:cs typeface="Angsana New" pitchFamily="18" charset="-34"/>
            </a:endParaRPr>
          </a:p>
          <a:p>
            <a:pPr marL="627063" indent="-627063">
              <a:spcBef>
                <a:spcPts val="0"/>
              </a:spcBef>
            </a:pPr>
            <a:endParaRPr lang="en-US" sz="4000" b="0" dirty="0" smtClean="0">
              <a:latin typeface="Angsana New" pitchFamily="18" charset="-34"/>
              <a:cs typeface="Angsana New" pitchFamily="18" charset="-34"/>
            </a:endParaRPr>
          </a:p>
          <a:p>
            <a:pPr marL="627063" indent="-627063">
              <a:spcBef>
                <a:spcPts val="0"/>
              </a:spcBef>
            </a:pPr>
            <a:endParaRPr lang="th-TH" sz="3600" b="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685856" cy="825277"/>
          </a:xfrm>
        </p:spPr>
        <p:txBody>
          <a:bodyPr/>
          <a:lstStyle/>
          <a:p>
            <a:pPr lvl="1"/>
            <a:r>
              <a:rPr lang="th-TH" sz="3600" b="1" dirty="0" smtClean="0"/>
              <a:t>    ข้อบกพร่องที่พบในรายงานประเมินรอบที่ผ่านมา</a:t>
            </a:r>
            <a:endParaRPr lang="th-TH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ปัญหาการบันทึกข้อมูลในระบบ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CHE 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รอบที่ผ่านมา</a:t>
            </a:r>
            <a:endParaRPr lang="th-TH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51520" y="1268760"/>
            <a:ext cx="8892480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514350" indent="-514350"/>
            <a:r>
              <a:rPr lang="th-TH" sz="3600" b="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ตัวเลขของข้อมูลสถิติที่คำนวณจาก  </a:t>
            </a:r>
            <a:r>
              <a:rPr lang="en-US" sz="3600" b="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CDS </a:t>
            </a:r>
            <a:r>
              <a:rPr lang="th-TH" sz="3600" b="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ซึ่งยืนยันโดยสถาบันหรือคณะกรรมการแล้ว  มีค่าที่แตกต่างจากข้อมูลสถิติที่นำเสนอในตารางหรือในการเขียนรายงานผลการดำเนินงาน </a:t>
            </a:r>
          </a:p>
          <a:p>
            <a:pPr marL="514350" indent="-514350"/>
            <a:r>
              <a:rPr lang="th-TH" sz="3600" b="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การเขียนบทสรุปผลการดำเนินงานในแต่ละระดับเขียนไม่ตรงกับ</a:t>
            </a:r>
            <a:br>
              <a:rPr lang="th-TH" sz="3600" b="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sz="3600" b="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แนวทางการวิเคราะห์คุณภาพภายในของระดับนั้นๆ</a:t>
            </a:r>
            <a:endParaRPr lang="th-TH" sz="3600" dirty="0" smtClean="0">
              <a:latin typeface="Angsana New" pitchFamily="18" charset="-34"/>
              <a:cs typeface="Angsana New" pitchFamily="18" charset="-34"/>
            </a:endParaRPr>
          </a:p>
          <a:p>
            <a:endParaRPr lang="th-TH" sz="3600" dirty="0" smtClean="0">
              <a:solidFill>
                <a:srgbClr val="FFFF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704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420888"/>
            <a:ext cx="8534400" cy="2232248"/>
          </a:xfrm>
        </p:spPr>
        <p:txBody>
          <a:bodyPr/>
          <a:lstStyle/>
          <a:p>
            <a:pPr algn="ctr">
              <a:spcBef>
                <a:spcPts val="0"/>
              </a:spcBef>
              <a:buNone/>
            </a:pPr>
            <a:r>
              <a:rPr lang="th-TH" sz="6600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แนวการเขียนบทสรุปผู้บริหาร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91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340768"/>
            <a:ext cx="8534400" cy="3861792"/>
          </a:xfrm>
        </p:spPr>
        <p:txBody>
          <a:bodyPr>
            <a:normAutofit lnSpcReduction="10000"/>
          </a:bodyPr>
          <a:lstStyle/>
          <a:p>
            <a:r>
              <a:rPr lang="th-TH" sz="4400" dirty="0" smtClean="0">
                <a:latin typeface="Angsana New" pitchFamily="18" charset="-34"/>
                <a:cs typeface="Angsana New" pitchFamily="18" charset="-34"/>
              </a:rPr>
              <a:t>โครงสร้างและแนวทางในการเขียน</a:t>
            </a:r>
          </a:p>
          <a:p>
            <a:pPr lvl="1"/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ข้อมูลทั่วไป</a:t>
            </a:r>
            <a:r>
              <a:rPr lang="en-US" sz="4000" dirty="0" smtClean="0">
                <a:latin typeface="Angsana New" pitchFamily="18" charset="-34"/>
                <a:cs typeface="Angsana New" pitchFamily="18" charset="-34"/>
              </a:rPr>
              <a:t> (4-5 </a:t>
            </a: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บรรทัด) </a:t>
            </a:r>
            <a:endParaRPr lang="en-US" sz="4000" dirty="0" smtClean="0">
              <a:latin typeface="Angsana New" pitchFamily="18" charset="-34"/>
              <a:cs typeface="Angsana New" pitchFamily="18" charset="-34"/>
            </a:endParaRPr>
          </a:p>
          <a:p>
            <a:pPr lvl="1"/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ประกอบด้วย ชื่อหน่วยงาน จุดประสงค์ของการก่อตั้ง และกลุ่มสถาบันอุดมศึกษาการปฏิบัติตาม</a:t>
            </a:r>
            <a:r>
              <a:rPr lang="th-TH" sz="4000" dirty="0" err="1" smtClean="0">
                <a:latin typeface="Angsana New" pitchFamily="18" charset="-34"/>
                <a:cs typeface="Angsana New" pitchFamily="18" charset="-34"/>
              </a:rPr>
              <a:t>พันธ</a:t>
            </a: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กิจพร้อมพัฒนาการ </a:t>
            </a:r>
          </a:p>
          <a:p>
            <a:pPr lvl="1"/>
            <a:r>
              <a:rPr lang="th-TH" sz="4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สรุปผลการประเมิน</a:t>
            </a:r>
            <a:r>
              <a:rPr lang="th-TH" sz="4000" smtClean="0">
                <a:latin typeface="Angsana New" pitchFamily="18" charset="-34"/>
                <a:cs typeface="Angsana New" pitchFamily="18" charset="-34"/>
              </a:rPr>
              <a:t>และข้อเสนอแนะ</a:t>
            </a:r>
            <a:endParaRPr lang="en-US" sz="4000" dirty="0" smtClean="0">
              <a:latin typeface="Angsana New" pitchFamily="18" charset="-34"/>
              <a:cs typeface="Angsana New" pitchFamily="18" charset="-34"/>
            </a:endParaRPr>
          </a:p>
          <a:p>
            <a:endParaRPr lang="th-TH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400" b="1" dirty="0" smtClean="0"/>
              <a:t>การเขียนบทสรุปผู้บริหาร</a:t>
            </a:r>
            <a:endParaRPr lang="th-TH" sz="4400" b="1" dirty="0"/>
          </a:p>
        </p:txBody>
      </p:sp>
    </p:spTree>
    <p:extLst>
      <p:ext uri="{BB962C8B-B14F-4D97-AF65-F5344CB8AC3E}">
        <p14:creationId xmlns:p14="http://schemas.microsoft.com/office/powerpoint/2010/main" val="264440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467600" cy="563563"/>
          </a:xfrm>
        </p:spPr>
        <p:txBody>
          <a:bodyPr>
            <a:normAutofit fontScale="90000"/>
          </a:bodyPr>
          <a:lstStyle/>
          <a:p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การเขียนรายงานบทสรุปผู้บริหาร</a:t>
            </a:r>
            <a:endParaRPr lang="th-TH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51520" y="1196752"/>
            <a:ext cx="8892480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514350" indent="-514350">
              <a:spcBef>
                <a:spcPts val="0"/>
              </a:spcBef>
              <a:buNone/>
            </a:pPr>
            <a:r>
              <a:rPr lang="th-TH" sz="4400" dirty="0" smtClean="0">
                <a:latin typeface="Angsana New" pitchFamily="18" charset="-34"/>
                <a:cs typeface="Angsana New" pitchFamily="18" charset="-34"/>
              </a:rPr>
              <a:t>การเขียนผลประเมินแบบเชื่อมโยงตัวบ่งชี้ที่เกี่ยวข้อง</a:t>
            </a:r>
            <a:r>
              <a:rPr lang="en-US" sz="4400" dirty="0" smtClean="0">
                <a:latin typeface="Angsana New" pitchFamily="18" charset="-34"/>
                <a:cs typeface="Angsana New" pitchFamily="18" charset="-34"/>
              </a:rPr>
              <a:t>  </a:t>
            </a:r>
          </a:p>
          <a:p>
            <a:pPr lvl="1">
              <a:spcBef>
                <a:spcPts val="0"/>
              </a:spcBef>
            </a:pPr>
            <a:r>
              <a:rPr lang="th-TH" sz="4400" dirty="0">
                <a:latin typeface="Angsana New" pitchFamily="18" charset="-34"/>
                <a:cs typeface="Angsana New" pitchFamily="18" charset="-34"/>
              </a:rPr>
              <a:t>การประเมินและแปลผลการประเมินจะต้องอธิบายเชื่อมโยงผลการประเมินที่เป็นปัจจัยนำเข้า กระบวนการ และผลผลิต/ผลลัพธ์ ทั้งหมด </a:t>
            </a:r>
            <a:endParaRPr lang="th-TH" sz="4400" dirty="0" smtClean="0">
              <a:latin typeface="Angsana New" pitchFamily="18" charset="-34"/>
              <a:cs typeface="Angsana New" pitchFamily="18" charset="-34"/>
            </a:endParaRPr>
          </a:p>
          <a:p>
            <a:pPr lvl="1">
              <a:spcBef>
                <a:spcPts val="0"/>
              </a:spcBef>
            </a:pPr>
            <a:r>
              <a:rPr lang="th-TH" sz="4400" dirty="0" smtClean="0">
                <a:latin typeface="Angsana New" pitchFamily="18" charset="-34"/>
                <a:cs typeface="Angsana New" pitchFamily="18" charset="-34"/>
              </a:rPr>
              <a:t>ไม่ใช่</a:t>
            </a:r>
            <a:r>
              <a:rPr lang="th-TH" sz="4400" dirty="0">
                <a:latin typeface="Angsana New" pitchFamily="18" charset="-34"/>
                <a:cs typeface="Angsana New" pitchFamily="18" charset="-34"/>
              </a:rPr>
              <a:t>นำเสนอผลการประเมินเฉพาะตัวบ่งชี้ที่ </a:t>
            </a:r>
            <a:r>
              <a:rPr lang="th-TH" sz="4400" dirty="0" err="1">
                <a:latin typeface="Angsana New" pitchFamily="18" charset="-34"/>
                <a:cs typeface="Angsana New" pitchFamily="18" charset="-34"/>
              </a:rPr>
              <a:t>สกอ</a:t>
            </a:r>
            <a:r>
              <a:rPr lang="th-TH" sz="4400" dirty="0">
                <a:latin typeface="Angsana New" pitchFamily="18" charset="-34"/>
                <a:cs typeface="Angsana New" pitchFamily="18" charset="-34"/>
              </a:rPr>
              <a:t>.กำหนดในระบบประกันคุณภาพภายในเท่านั้น (บทสรุปผู้บริหาร </a:t>
            </a:r>
            <a:r>
              <a:rPr lang="th-TH" sz="4400" dirty="0" smtClean="0">
                <a:latin typeface="Angsana New" pitchFamily="18" charset="-34"/>
                <a:cs typeface="Angsana New" pitchFamily="18" charset="-34"/>
              </a:rPr>
              <a:t>)</a:t>
            </a:r>
            <a:endParaRPr lang="th-TH" sz="4400" dirty="0"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1196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1340768"/>
            <a:ext cx="8820472" cy="1089025"/>
          </a:xfrm>
        </p:spPr>
        <p:txBody>
          <a:bodyPr/>
          <a:lstStyle/>
          <a:p>
            <a:r>
              <a:rPr lang="th-TH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การให้ข้อเสนอแนะจากรายงานการประเมิน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6341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84784"/>
            <a:ext cx="8534400" cy="4248472"/>
          </a:xfrm>
        </p:spPr>
        <p:txBody>
          <a:bodyPr/>
          <a:lstStyle/>
          <a:p>
            <a:pPr marL="627063" lvl="0" indent="-627063"/>
            <a:r>
              <a:rPr lang="th-TH" sz="3600" b="0" dirty="0" smtClean="0"/>
              <a:t>ระบุเพียงแค่ว่าจุดแข็งของหลักสูตรคืออะไร</a:t>
            </a:r>
            <a:endParaRPr lang="en-US" sz="3600" b="0" dirty="0" smtClean="0"/>
          </a:p>
          <a:p>
            <a:pPr marL="627063" lvl="0" indent="-627063"/>
            <a:r>
              <a:rPr lang="th-TH" sz="3600" b="0" dirty="0" smtClean="0"/>
              <a:t>ไม่ได้ระบุจุดแข็ง แต่ไปเขียนในข้อเสนอแนะหรือแนวทางการเสริมจุดแข็ง ซึ่งก็ยังไม่ชัดเจนว่าจุดแข็ง</a:t>
            </a:r>
            <a:r>
              <a:rPr lang="th-TH" sz="3600" b="0" dirty="0"/>
              <a:t>ของหลักสูตรคือ</a:t>
            </a:r>
            <a:r>
              <a:rPr lang="th-TH" sz="3600" b="0" dirty="0" smtClean="0"/>
              <a:t>อะไร และเป็นจุดแข็งจริงหรือไม่</a:t>
            </a:r>
            <a:endParaRPr lang="en-US" sz="3600" b="0" dirty="0" smtClean="0"/>
          </a:p>
          <a:p>
            <a:pPr marL="627063" indent="-627063"/>
            <a:r>
              <a:rPr lang="th-TH" sz="3600" b="0" dirty="0" smtClean="0"/>
              <a:t>ระบุจุดแข็งที่มีลักษณะเป็นนามธรรม ไม่ชัดเจน ไม่มีข้อมูล  หลักฐานรองรับหรือสนับสนุนให้เชื่อตาม</a:t>
            </a:r>
            <a:r>
              <a:rPr lang="en-US" sz="3600" b="0" dirty="0" smtClean="0"/>
              <a:t> 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467600" cy="563563"/>
          </a:xfrm>
        </p:spPr>
        <p:txBody>
          <a:bodyPr>
            <a:normAutofit fontScale="90000"/>
          </a:bodyPr>
          <a:lstStyle/>
          <a:p>
            <a:r>
              <a:rPr lang="th-TH" sz="5400" b="1" dirty="0" smtClean="0"/>
              <a:t>ปัญหาในการระบุจุดแข็ง</a:t>
            </a:r>
            <a:endParaRPr lang="th-TH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7063" lvl="0" indent="-627063"/>
            <a:r>
              <a:rPr lang="th-TH" sz="4000" b="0" dirty="0" smtClean="0"/>
              <a:t>ไม่ได้ให้ข้อเสนอแนะในการเสริมจุดแข็ง ทั้งที่จุดแข็ง</a:t>
            </a:r>
            <a:r>
              <a:rPr lang="th-TH" sz="4000" b="0" dirty="0"/>
              <a:t>ของหลักสูตรอาจจะ</a:t>
            </a:r>
            <a:r>
              <a:rPr lang="th-TH" sz="4000" b="0" dirty="0" smtClean="0"/>
              <a:t>ยังไม่สมบูรณ์ครบถ้วน ยังสามารถพัฒนาได้ต่อไปอีก</a:t>
            </a:r>
            <a:endParaRPr lang="en-US" sz="4000" b="0" dirty="0" smtClean="0"/>
          </a:p>
          <a:p>
            <a:pPr marL="627063" indent="-627063"/>
            <a:r>
              <a:rPr lang="th-TH" sz="4000" b="0" dirty="0" smtClean="0"/>
              <a:t>ให้ข้อเสนอแนะหรือแนวทางเสริมจุดแข็ง แต่คำอธิบายกลายเป็นการเสนอแนะเพื่อแก้ปัญหาจุดอ่อน</a:t>
            </a:r>
            <a:r>
              <a:rPr lang="th-TH" sz="4000" b="0" dirty="0"/>
              <a:t>ของหลักสูตรมากกว่า</a:t>
            </a:r>
            <a:endParaRPr lang="en-US" sz="4000" b="0" dirty="0" smtClean="0"/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400" b="1" dirty="0" smtClean="0"/>
              <a:t>ปัญหาในการระบุจุดแข็ง</a:t>
            </a:r>
            <a:endParaRPr lang="th-TH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28800"/>
            <a:ext cx="8534400" cy="4320480"/>
          </a:xfrm>
        </p:spPr>
        <p:txBody>
          <a:bodyPr/>
          <a:lstStyle/>
          <a:p>
            <a:pPr marL="450850" lvl="0" indent="-450850"/>
            <a:r>
              <a:rPr lang="th-TH" sz="3600" b="0" dirty="0" smtClean="0">
                <a:solidFill>
                  <a:schemeClr val="tx1"/>
                </a:solidFill>
              </a:rPr>
              <a:t>ไม่ระบุเฉพาะจุดเด่นของ</a:t>
            </a:r>
            <a:r>
              <a:rPr lang="th-TH" sz="3600" b="0" dirty="0"/>
              <a:t>หลักสูตร</a:t>
            </a:r>
            <a:r>
              <a:rPr lang="th-TH" sz="3600" b="0" dirty="0" smtClean="0">
                <a:solidFill>
                  <a:schemeClr val="tx1"/>
                </a:solidFill>
              </a:rPr>
              <a:t>เท่านั้น แต่ยังอธิบายให้เห็นลักษณะความเป็นจุดแข็งของ</a:t>
            </a:r>
            <a:r>
              <a:rPr lang="th-TH" sz="3600" b="0" dirty="0"/>
              <a:t>หลักสูตร</a:t>
            </a:r>
            <a:r>
              <a:rPr lang="th-TH" sz="3600" b="0" dirty="0" smtClean="0">
                <a:solidFill>
                  <a:schemeClr val="tx1"/>
                </a:solidFill>
              </a:rPr>
              <a:t>ซึ่งทำให้เห็นที่มาหรือเหตุผลอธิบายชัดเจนทำให้โน้มน้าวให้เชื่อว่า</a:t>
            </a:r>
            <a:r>
              <a:rPr lang="th-TH" sz="3600" b="0" dirty="0"/>
              <a:t>หลักสูตร</a:t>
            </a:r>
            <a:r>
              <a:rPr lang="th-TH" sz="3600" b="0" dirty="0" smtClean="0">
                <a:solidFill>
                  <a:schemeClr val="tx1"/>
                </a:solidFill>
              </a:rPr>
              <a:t>มีการดำเนินงานที่สะท้อนจุดแข็งในเรื่องนั้นจริง</a:t>
            </a:r>
            <a:endParaRPr lang="en-US" sz="3600" b="0" dirty="0" smtClean="0">
              <a:solidFill>
                <a:schemeClr val="tx1"/>
              </a:solidFill>
            </a:endParaRPr>
          </a:p>
          <a:p>
            <a:pPr marL="450850" indent="-450850"/>
            <a:r>
              <a:rPr lang="th-TH" sz="3600" b="0" dirty="0" smtClean="0">
                <a:solidFill>
                  <a:schemeClr val="tx1"/>
                </a:solidFill>
              </a:rPr>
              <a:t>ระบุจุดแข็งของหลักสูตรที่เป็นผลลัพธ์/ผลผลิต/ผลกระทบของจุดแข็งที่เกิดขึ้นกับ</a:t>
            </a:r>
            <a:r>
              <a:rPr lang="th-TH" sz="3600" b="0" dirty="0"/>
              <a:t>หลักสูตร</a:t>
            </a:r>
            <a:r>
              <a:rPr lang="th-TH" sz="3600" b="0" dirty="0" smtClean="0">
                <a:solidFill>
                  <a:schemeClr val="tx1"/>
                </a:solidFill>
              </a:rPr>
              <a:t>ซึ่งทำให้ทราบว่าจุดแข็งนี้มีประโยชน์อย่างไร</a:t>
            </a:r>
            <a:endParaRPr lang="en-US" sz="3600" b="0" dirty="0" smtClean="0">
              <a:solidFill>
                <a:schemeClr val="tx1"/>
              </a:solidFill>
            </a:endParaRPr>
          </a:p>
          <a:p>
            <a:pPr lvl="3"/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467600" cy="563563"/>
          </a:xfrm>
        </p:spPr>
        <p:txBody>
          <a:bodyPr>
            <a:normAutofit fontScale="90000"/>
          </a:bodyPr>
          <a:lstStyle/>
          <a:p>
            <a:r>
              <a:rPr lang="th-TH" sz="4800" b="1" dirty="0" smtClean="0">
                <a:solidFill>
                  <a:srgbClr val="FFFF00"/>
                </a:solidFill>
              </a:rPr>
              <a:t>แนวทางการระบุจุดแข็ง</a:t>
            </a:r>
            <a:endParaRPr lang="th-TH" sz="4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44824"/>
            <a:ext cx="8534400" cy="3960440"/>
          </a:xfrm>
        </p:spPr>
        <p:txBody>
          <a:bodyPr/>
          <a:lstStyle/>
          <a:p>
            <a:pPr marL="723900" lvl="0" indent="-723900"/>
            <a:r>
              <a:rPr lang="th-TH" sz="4400" b="0" dirty="0" smtClean="0"/>
              <a:t>บอกเพียงแค่ว่าจุดอ่อนเป็นเรื่องอะไรอย่างกว้างๆ โดยไม่ได้อธิบายเพิ่มเติมว่าเรื่องนี้เป็นจุดอ่อนอย่างไร</a:t>
            </a:r>
            <a:endParaRPr lang="en-US" sz="4400" b="0" dirty="0" smtClean="0"/>
          </a:p>
          <a:p>
            <a:pPr marL="723900" lvl="0" indent="-723900"/>
            <a:r>
              <a:rPr lang="th-TH" sz="4400" b="0" dirty="0" smtClean="0"/>
              <a:t>ระบุจุดอ่อนที่ไม่เกี่ยวข้องกับองค์ประกอบที่กำลังประเมิน</a:t>
            </a:r>
            <a:endParaRPr lang="en-US" sz="4400" b="0" dirty="0" smtClean="0"/>
          </a:p>
          <a:p>
            <a:pPr lvl="3"/>
            <a:endParaRPr lang="th-TH" sz="32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467600" cy="563563"/>
          </a:xfrm>
        </p:spPr>
        <p:txBody>
          <a:bodyPr>
            <a:normAutofit fontScale="90000"/>
          </a:bodyPr>
          <a:lstStyle/>
          <a:p>
            <a:r>
              <a:rPr lang="th-TH" sz="4800" b="1" dirty="0" smtClean="0"/>
              <a:t>ปัญหาของการระบุจุดอ่อน</a:t>
            </a:r>
            <a:endParaRPr lang="th-TH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72816"/>
            <a:ext cx="8534400" cy="4464496"/>
          </a:xfrm>
        </p:spPr>
        <p:txBody>
          <a:bodyPr/>
          <a:lstStyle/>
          <a:p>
            <a:pPr marL="627063" lvl="0" indent="-627063"/>
            <a:r>
              <a:rPr lang="th-TH" sz="4400" b="0" dirty="0" smtClean="0"/>
              <a:t>ไม่ได้ระบุเฉพาะสิ่งที่เป็นจุดอ่อนของสถาบันเท่านั้น แต่ยังอธิบายให้เห็นลักษณะของสิ่งที่เป็นจุดอ่อนของสถาบันหรือทำให้ทราบว่าเพราะเหตุใด สิ่งนี้จึงเป็นจุดอ่อนของสถาบัน</a:t>
            </a:r>
            <a:endParaRPr lang="en-US" sz="4400" b="0" dirty="0" smtClean="0"/>
          </a:p>
          <a:p>
            <a:pPr marL="627063" indent="-627063"/>
            <a:r>
              <a:rPr lang="th-TH" sz="4400" b="0" dirty="0" smtClean="0"/>
              <a:t>ระบุสิ่งที่เป็นจุดอ่อนและแสดงหลักฐานสนับสนุนอย่างชัดเจน</a:t>
            </a:r>
            <a:endParaRPr lang="en-US" sz="44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467600" cy="563563"/>
          </a:xfrm>
        </p:spPr>
        <p:txBody>
          <a:bodyPr>
            <a:normAutofit fontScale="90000"/>
          </a:bodyPr>
          <a:lstStyle/>
          <a:p>
            <a:r>
              <a:rPr lang="th-TH" sz="5400" b="1" dirty="0" smtClean="0"/>
              <a:t>แนวทางการระบุจุดอ่อน</a:t>
            </a:r>
            <a:endParaRPr lang="th-TH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534400" cy="4293840"/>
          </a:xfrm>
        </p:spPr>
        <p:txBody>
          <a:bodyPr/>
          <a:lstStyle/>
          <a:p>
            <a:pPr marL="627063" lvl="0" indent="-627063"/>
            <a:r>
              <a:rPr lang="th-TH" sz="3600" b="0" dirty="0">
                <a:latin typeface="AngsanaUPC" pitchFamily="18" charset="-34"/>
                <a:cs typeface="AngsanaUPC" pitchFamily="18" charset="-34"/>
              </a:rPr>
              <a:t>เป็นข้อเสนอแนะโดยทั่วไป  ซึ่งแม้ว่าจะมีประโยชน์ แต่ไม่ได้เชื่อมโยงกับจุดอ่อนของ</a:t>
            </a:r>
            <a:r>
              <a:rPr lang="th-TH" sz="3600" b="0" dirty="0"/>
              <a:t>หลักสูตร</a:t>
            </a:r>
            <a:r>
              <a:rPr lang="th-TH" sz="3600" b="0" dirty="0">
                <a:latin typeface="AngsanaUPC" pitchFamily="18" charset="-34"/>
                <a:cs typeface="AngsanaUPC" pitchFamily="18" charset="-34"/>
              </a:rPr>
              <a:t>หมายความว่า อาจมีการให้ข้อเสนอแนะให้ทำในในสิ่งที่</a:t>
            </a:r>
            <a:r>
              <a:rPr lang="th-TH" sz="3600" b="0" dirty="0"/>
              <a:t>หลักสูตร</a:t>
            </a:r>
            <a:r>
              <a:rPr lang="th-TH" sz="3600" b="0" dirty="0">
                <a:latin typeface="AngsanaUPC" pitchFamily="18" charset="-34"/>
                <a:cs typeface="AngsanaUPC" pitchFamily="18" charset="-34"/>
              </a:rPr>
              <a:t> ปฏิบัติอยู่แล้ว หรือเสนอแนะให้ทำในสิ่งที่ไม่ใช่จุดอ่อนของ</a:t>
            </a:r>
            <a:r>
              <a:rPr lang="th-TH" sz="3600" b="0" dirty="0"/>
              <a:t> </a:t>
            </a:r>
            <a:r>
              <a:rPr lang="th-TH" sz="3600" b="0" dirty="0" smtClean="0"/>
              <a:t>หลักสูตร</a:t>
            </a:r>
            <a:endParaRPr lang="en-US" sz="3600" b="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0D8A5133-AE12-4447-9377-92E2ABBDEF7C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400" b="1" dirty="0" smtClean="0"/>
              <a:t>แนวทางการเขียนข้อเสนอแนะ</a:t>
            </a:r>
            <a:endParaRPr lang="th-TH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</p:nvPr>
        </p:nvGraphicFramePr>
        <p:xfrm>
          <a:off x="251520" y="188640"/>
          <a:ext cx="8712968" cy="6275102"/>
        </p:xfrm>
        <a:graphic>
          <a:graphicData uri="http://schemas.openxmlformats.org/drawingml/2006/table">
            <a:tbl>
              <a:tblPr/>
              <a:tblGrid>
                <a:gridCol w="412993"/>
                <a:gridCol w="4339535"/>
                <a:gridCol w="936104"/>
                <a:gridCol w="1152128"/>
                <a:gridCol w="1008112"/>
                <a:gridCol w="864096"/>
              </a:tblGrid>
              <a:tr h="791762">
                <a:tc gridSpan="2"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CordiaUPC"/>
                          <a:ea typeface="Calibri"/>
                          <a:cs typeface="Cordia New"/>
                        </a:rPr>
                        <a:t>ตัวบ่งชี้</a:t>
                      </a:r>
                      <a:endParaRPr lang="en-US" sz="28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28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th-TH" sz="1400" b="1" dirty="0">
                          <a:latin typeface="CordiaUPC"/>
                          <a:ea typeface="Calibri"/>
                          <a:cs typeface="Cordia New"/>
                        </a:rPr>
                        <a:t>สาระสำคัญจาก มคอ </a:t>
                      </a:r>
                      <a:r>
                        <a:rPr lang="en-US" sz="1400" b="1" dirty="0">
                          <a:latin typeface="Cordia New"/>
                          <a:ea typeface="Calibri"/>
                          <a:cs typeface="Cordia New"/>
                        </a:rPr>
                        <a:t>7</a:t>
                      </a: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latin typeface="CordiaUPC"/>
                          <a:ea typeface="Calibri"/>
                          <a:cs typeface="Cordia New"/>
                        </a:rPr>
                        <a:t>ข้อมูลที่เก็บเพิ่มเติม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latin typeface="CordiaUPC"/>
                          <a:ea typeface="Calibri"/>
                          <a:cs typeface="Cordia New"/>
                        </a:rPr>
                        <a:t>ผลการดำเนินงาน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latin typeface="CordiaUPC"/>
                          <a:ea typeface="Calibri"/>
                          <a:cs typeface="Cordia New"/>
                        </a:rPr>
                        <a:t>ปัจจัยสาเหตุอธิบายผลการดำเนินงาน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 gridSpan="2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600" b="1" dirty="0">
                          <a:latin typeface="CordiaUPC"/>
                          <a:ea typeface="Calibri"/>
                          <a:cs typeface="Cordia New"/>
                        </a:rPr>
                        <a:t>องค์ประกอบ </a:t>
                      </a:r>
                      <a:r>
                        <a:rPr lang="en-US" sz="1600" b="1" dirty="0">
                          <a:latin typeface="Cordia New"/>
                          <a:ea typeface="Calibri"/>
                          <a:cs typeface="Cordia New"/>
                        </a:rPr>
                        <a:t>1 </a:t>
                      </a:r>
                      <a:r>
                        <a:rPr lang="th-TH" sz="1600" b="1" dirty="0">
                          <a:latin typeface="Cordia New"/>
                          <a:ea typeface="Calibri"/>
                          <a:cs typeface="Cordia New"/>
                        </a:rPr>
                        <a:t>การกำกับมาตรฐาน</a:t>
                      </a:r>
                      <a:endParaRPr lang="en-US" sz="16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 gridSpan="2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600" b="1" dirty="0">
                          <a:latin typeface="CordiaUPC"/>
                          <a:ea typeface="Calibri"/>
                          <a:cs typeface="Cordia New"/>
                        </a:rPr>
                        <a:t>องค์ประกอบ </a:t>
                      </a:r>
                      <a:r>
                        <a:rPr lang="en-US" sz="1600" b="1" dirty="0">
                          <a:latin typeface="Cordia New"/>
                          <a:ea typeface="Calibri"/>
                          <a:cs typeface="Cordia New"/>
                        </a:rPr>
                        <a:t>2</a:t>
                      </a:r>
                      <a:r>
                        <a:rPr lang="th-TH" sz="1600" b="1" dirty="0">
                          <a:latin typeface="Cordia New"/>
                          <a:ea typeface="Calibri"/>
                          <a:cs typeface="Cordia New"/>
                        </a:rPr>
                        <a:t> บัณฑิต</a:t>
                      </a:r>
                      <a:endParaRPr lang="en-US" sz="16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400" dirty="0">
                          <a:latin typeface="CordiaUPC"/>
                          <a:ea typeface="Calibri"/>
                          <a:cs typeface="Cordia New"/>
                        </a:rPr>
                        <a:t>คุณภาพบัณฑิตตามกรอบมาตรฐาน </a:t>
                      </a:r>
                      <a:r>
                        <a:rPr lang="en-US" sz="1400" dirty="0">
                          <a:latin typeface="Cordia New"/>
                          <a:ea typeface="Calibri"/>
                          <a:cs typeface="Cordia New"/>
                        </a:rPr>
                        <a:t>TQF</a:t>
                      </a: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400" dirty="0">
                          <a:latin typeface="CordiaUPC"/>
                          <a:ea typeface="Calibri"/>
                          <a:cs typeface="Cordia New"/>
                        </a:rPr>
                        <a:t>ร้อยละของบัณฑิตที่ได้งานทำฯ</a:t>
                      </a: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 gridSpan="2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600" b="1" dirty="0">
                          <a:latin typeface="CordiaUPC"/>
                          <a:ea typeface="Calibri"/>
                          <a:cs typeface="Cordia New"/>
                        </a:rPr>
                        <a:t>องค์ประกอบ </a:t>
                      </a:r>
                      <a:r>
                        <a:rPr lang="en-US" sz="1600" b="1" dirty="0">
                          <a:latin typeface="Cordia New"/>
                          <a:ea typeface="Calibri"/>
                          <a:cs typeface="Cordia New"/>
                        </a:rPr>
                        <a:t>3 </a:t>
                      </a:r>
                      <a:r>
                        <a:rPr lang="th-TH" sz="1600" b="1" dirty="0">
                          <a:latin typeface="Cordia New"/>
                          <a:ea typeface="Calibri"/>
                          <a:cs typeface="Cordia New"/>
                        </a:rPr>
                        <a:t>นักศึกษา</a:t>
                      </a:r>
                      <a:endParaRPr lang="en-US" sz="16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ordia New"/>
                          <a:ea typeface="Calibri"/>
                          <a:cs typeface="Cordia New"/>
                        </a:rPr>
                        <a:t>3</a:t>
                      </a: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400">
                          <a:latin typeface="CordiaUPC"/>
                          <a:ea typeface="Calibri"/>
                          <a:cs typeface="Cordia New"/>
                        </a:rPr>
                        <a:t>การรับนักศึกษา</a:t>
                      </a: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400">
                          <a:latin typeface="CordiaUPC"/>
                          <a:ea typeface="Calibri"/>
                          <a:cs typeface="Cordia New"/>
                        </a:rPr>
                        <a:t>การส่งเสริมและพัฒนานักศึกษา</a:t>
                      </a: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400">
                          <a:latin typeface="CordiaUPC"/>
                          <a:ea typeface="Calibri"/>
                          <a:cs typeface="Cordia New"/>
                        </a:rPr>
                        <a:t>ผลที่เกิดกับนักศึกษา</a:t>
                      </a: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 gridSpan="2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600" b="1" dirty="0">
                          <a:latin typeface="CordiaUPC"/>
                          <a:ea typeface="Calibri"/>
                          <a:cs typeface="Cordia New"/>
                        </a:rPr>
                        <a:t>องค์ประกอบ </a:t>
                      </a:r>
                      <a:r>
                        <a:rPr lang="en-US" sz="1600" b="1" dirty="0">
                          <a:latin typeface="Cordia New"/>
                          <a:ea typeface="Calibri"/>
                          <a:cs typeface="Cordia New"/>
                        </a:rPr>
                        <a:t>4 </a:t>
                      </a:r>
                      <a:r>
                        <a:rPr lang="th-TH" sz="1600" b="1" dirty="0">
                          <a:latin typeface="Cordia New"/>
                          <a:ea typeface="Calibri"/>
                          <a:cs typeface="Cordia New"/>
                        </a:rPr>
                        <a:t> อาจารย์</a:t>
                      </a:r>
                      <a:endParaRPr lang="en-US" sz="16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ordia New"/>
                          <a:ea typeface="Calibri"/>
                          <a:cs typeface="Cordia New"/>
                        </a:rPr>
                        <a:t>4</a:t>
                      </a: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h-TH" sz="1400" dirty="0">
                          <a:latin typeface="CordiaUPC"/>
                          <a:ea typeface="Calibri"/>
                          <a:cs typeface="Cordia New"/>
                        </a:rPr>
                        <a:t>การบริหารและพัฒนาอาจารย์</a:t>
                      </a: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คุณภาพอาจารย์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422"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ผลที่เกิดกับอาจารย์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941">
                <a:tc gridSpan="2"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800" b="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องค์ประกอบ </a:t>
                      </a:r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5 </a:t>
                      </a:r>
                      <a:r>
                        <a:rPr lang="th-TH" sz="1800" b="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 หลักสูตร การเรียนการสอน การประเมินผู้เรียน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สาระของรายวิชาในหลักสูตร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การวางระบบผู้สอนและกระบวนการเรียนการสอน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ordia New"/>
                          <a:ea typeface="Calibri"/>
                          <a:cs typeface="Cordia New"/>
                        </a:rPr>
                        <a:t>3</a:t>
                      </a: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การประเมินผู้เรียน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ผลการดำเนินงานหลักสูตรตามกรอบ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TQF</a:t>
                      </a: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 gridSpan="2"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600" kern="1200" dirty="0" smtClean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องค์ประกอบ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6 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สิ่งสนับสนุนการเรียนการสอน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ordia New"/>
                          <a:ea typeface="Calibri"/>
                          <a:cs typeface="Cordia New"/>
                        </a:rPr>
                        <a:t>6</a:t>
                      </a: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สิ่งสนับสนุนการเรียนการสอน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21">
                <a:tc gridSpan="2">
                  <a:txBody>
                    <a:bodyPr/>
                    <a:lstStyle/>
                    <a:p>
                      <a:pPr marL="45720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th-TH" sz="1800" kern="1200" dirty="0" smtClean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สรุปผล</a:t>
                      </a:r>
                      <a:r>
                        <a:rPr lang="th-TH" sz="1800" kern="1200" dirty="0">
                          <a:solidFill>
                            <a:schemeClr val="tx1"/>
                          </a:solidFill>
                          <a:latin typeface="Cordia New"/>
                          <a:ea typeface="Calibri"/>
                          <a:cs typeface="Cordia New"/>
                        </a:rPr>
                        <a:t>การประเมินโดยรวม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Cordia New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en-US" sz="1400" dirty="0">
                        <a:latin typeface="CordiaUPC"/>
                        <a:ea typeface="Calibri"/>
                        <a:cs typeface="Cordia New"/>
                      </a:endParaRPr>
                    </a:p>
                  </a:txBody>
                  <a:tcPr marL="22630" marR="22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06" name="Group 2"/>
          <p:cNvGrpSpPr>
            <a:grpSpLocks/>
          </p:cNvGrpSpPr>
          <p:nvPr/>
        </p:nvGrpSpPr>
        <p:grpSpPr bwMode="auto">
          <a:xfrm>
            <a:off x="539551" y="476672"/>
            <a:ext cx="8352929" cy="4933950"/>
            <a:chOff x="465" y="1630"/>
            <a:chExt cx="15603" cy="7770"/>
          </a:xfrm>
        </p:grpSpPr>
        <p:sp>
          <p:nvSpPr>
            <p:cNvPr id="72707" name="Text Box 3"/>
            <p:cNvSpPr txBox="1">
              <a:spLocks noChangeArrowheads="1"/>
            </p:cNvSpPr>
            <p:nvPr/>
          </p:nvSpPr>
          <p:spPr bwMode="auto">
            <a:xfrm>
              <a:off x="7245" y="1630"/>
              <a:ext cx="3075" cy="88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ผลที่เกิดกับนักศึกษา</a:t>
              </a:r>
              <a:endParaRPr kumimoji="0" lang="en-US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rdia New" pitchFamily="34" charset="-34"/>
                <a:ea typeface="Angsana New" pitchFamily="18" charset="-34"/>
                <a:cs typeface="Cordia New" pitchFamily="34" charset="-34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คุณภาพตามกรอบ </a:t>
              </a: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ngsana New" pitchFamily="18" charset="-34"/>
                  <a:cs typeface="Cordia New" pitchFamily="34" charset="-34"/>
                </a:rPr>
                <a:t>TQF</a:t>
              </a: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cxnSp>
          <p:nvCxnSpPr>
            <p:cNvPr id="72708" name="AutoShape 4"/>
            <p:cNvCxnSpPr>
              <a:cxnSpLocks noChangeShapeType="1"/>
            </p:cNvCxnSpPr>
            <p:nvPr/>
          </p:nvCxnSpPr>
          <p:spPr bwMode="auto">
            <a:xfrm>
              <a:off x="8775" y="2560"/>
              <a:ext cx="0" cy="64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72709" name="AutoShape 5"/>
            <p:cNvCxnSpPr>
              <a:cxnSpLocks noChangeShapeType="1"/>
            </p:cNvCxnSpPr>
            <p:nvPr/>
          </p:nvCxnSpPr>
          <p:spPr bwMode="auto">
            <a:xfrm>
              <a:off x="2655" y="3202"/>
              <a:ext cx="1176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grpSp>
          <p:nvGrpSpPr>
            <p:cNvPr id="72710" name="Group 6"/>
            <p:cNvGrpSpPr>
              <a:grpSpLocks/>
            </p:cNvGrpSpPr>
            <p:nvPr/>
          </p:nvGrpSpPr>
          <p:grpSpPr bwMode="auto">
            <a:xfrm>
              <a:off x="12978" y="3202"/>
              <a:ext cx="3090" cy="2418"/>
              <a:chOff x="12978" y="2802"/>
              <a:chExt cx="3090" cy="2418"/>
            </a:xfrm>
          </p:grpSpPr>
          <p:cxnSp>
            <p:nvCxnSpPr>
              <p:cNvPr id="72711" name="AutoShape 7"/>
              <p:cNvCxnSpPr>
                <a:cxnSpLocks noChangeShapeType="1"/>
              </p:cNvCxnSpPr>
              <p:nvPr/>
            </p:nvCxnSpPr>
            <p:spPr bwMode="auto">
              <a:xfrm>
                <a:off x="14415" y="2802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2712" name="Text Box 8"/>
              <p:cNvSpPr txBox="1">
                <a:spLocks noChangeArrowheads="1"/>
              </p:cNvSpPr>
              <p:nvPr/>
            </p:nvSpPr>
            <p:spPr bwMode="auto">
              <a:xfrm>
                <a:off x="13566" y="3177"/>
                <a:ext cx="1830" cy="678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สิ่งสนับสนุนการเรียนรู้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72713" name="Text Box 9"/>
              <p:cNvSpPr txBox="1">
                <a:spLocks noChangeArrowheads="1"/>
              </p:cNvSpPr>
              <p:nvPr/>
            </p:nvSpPr>
            <p:spPr bwMode="auto">
              <a:xfrm>
                <a:off x="12978" y="4530"/>
                <a:ext cx="1038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คุณภาพ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72714" name="Text Box 10"/>
              <p:cNvSpPr txBox="1">
                <a:spLocks noChangeArrowheads="1"/>
              </p:cNvSpPr>
              <p:nvPr/>
            </p:nvSpPr>
            <p:spPr bwMode="auto">
              <a:xfrm>
                <a:off x="14793" y="4515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ความเพียงพอ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15" name="AutoShape 11"/>
              <p:cNvCxnSpPr>
                <a:cxnSpLocks noChangeShapeType="1"/>
              </p:cNvCxnSpPr>
              <p:nvPr/>
            </p:nvCxnSpPr>
            <p:spPr bwMode="auto">
              <a:xfrm>
                <a:off x="13503" y="4170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16" name="AutoShape 12"/>
              <p:cNvCxnSpPr>
                <a:cxnSpLocks noChangeShapeType="1"/>
              </p:cNvCxnSpPr>
              <p:nvPr/>
            </p:nvCxnSpPr>
            <p:spPr bwMode="auto">
              <a:xfrm>
                <a:off x="15453" y="4170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17" name="AutoShape 13"/>
              <p:cNvCxnSpPr>
                <a:cxnSpLocks noChangeShapeType="1"/>
              </p:cNvCxnSpPr>
              <p:nvPr/>
            </p:nvCxnSpPr>
            <p:spPr bwMode="auto">
              <a:xfrm>
                <a:off x="13488" y="4155"/>
                <a:ext cx="198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2718" name="AutoShape 14"/>
              <p:cNvCxnSpPr>
                <a:cxnSpLocks noChangeShapeType="1"/>
              </p:cNvCxnSpPr>
              <p:nvPr/>
            </p:nvCxnSpPr>
            <p:spPr bwMode="auto">
              <a:xfrm>
                <a:off x="14463" y="3885"/>
                <a:ext cx="0" cy="25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</p:grpSp>
        <p:grpSp>
          <p:nvGrpSpPr>
            <p:cNvPr id="72719" name="Group 15"/>
            <p:cNvGrpSpPr>
              <a:grpSpLocks/>
            </p:cNvGrpSpPr>
            <p:nvPr/>
          </p:nvGrpSpPr>
          <p:grpSpPr bwMode="auto">
            <a:xfrm>
              <a:off x="4545" y="3217"/>
              <a:ext cx="3000" cy="2388"/>
              <a:chOff x="4545" y="2817"/>
              <a:chExt cx="3000" cy="2388"/>
            </a:xfrm>
          </p:grpSpPr>
          <p:sp>
            <p:nvSpPr>
              <p:cNvPr id="72720" name="Text Box 16"/>
              <p:cNvSpPr txBox="1">
                <a:spLocks noChangeArrowheads="1"/>
              </p:cNvSpPr>
              <p:nvPr/>
            </p:nvSpPr>
            <p:spPr bwMode="auto">
              <a:xfrm>
                <a:off x="5028" y="3207"/>
                <a:ext cx="1830" cy="678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อาจารย์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21" name="AutoShape 17"/>
              <p:cNvCxnSpPr>
                <a:cxnSpLocks noChangeShapeType="1"/>
              </p:cNvCxnSpPr>
              <p:nvPr/>
            </p:nvCxnSpPr>
            <p:spPr bwMode="auto">
              <a:xfrm>
                <a:off x="5999" y="2817"/>
                <a:ext cx="1" cy="42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22" name="AutoShape 18"/>
              <p:cNvCxnSpPr>
                <a:cxnSpLocks noChangeShapeType="1"/>
              </p:cNvCxnSpPr>
              <p:nvPr/>
            </p:nvCxnSpPr>
            <p:spPr bwMode="auto">
              <a:xfrm>
                <a:off x="6000" y="3915"/>
                <a:ext cx="0" cy="25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2723" name="Text Box 19"/>
              <p:cNvSpPr txBox="1">
                <a:spLocks noChangeArrowheads="1"/>
              </p:cNvSpPr>
              <p:nvPr/>
            </p:nvSpPr>
            <p:spPr bwMode="auto">
              <a:xfrm>
                <a:off x="4545" y="4515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เกณฑ์ มฐ.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72724" name="Text Box 20"/>
              <p:cNvSpPr txBox="1">
                <a:spLocks noChangeArrowheads="1"/>
              </p:cNvSpPr>
              <p:nvPr/>
            </p:nvSpPr>
            <p:spPr bwMode="auto">
              <a:xfrm>
                <a:off x="6031" y="4515"/>
                <a:ext cx="1514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การส่งเสริมพัฒนา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25" name="AutoShape 21"/>
              <p:cNvCxnSpPr>
                <a:cxnSpLocks noChangeShapeType="1"/>
              </p:cNvCxnSpPr>
              <p:nvPr/>
            </p:nvCxnSpPr>
            <p:spPr bwMode="auto">
              <a:xfrm>
                <a:off x="6915" y="4110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26" name="AutoShape 22"/>
              <p:cNvCxnSpPr>
                <a:cxnSpLocks noChangeShapeType="1"/>
              </p:cNvCxnSpPr>
              <p:nvPr/>
            </p:nvCxnSpPr>
            <p:spPr bwMode="auto">
              <a:xfrm>
                <a:off x="5085" y="4140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27" name="AutoShape 23"/>
              <p:cNvCxnSpPr>
                <a:cxnSpLocks noChangeShapeType="1"/>
              </p:cNvCxnSpPr>
              <p:nvPr/>
            </p:nvCxnSpPr>
            <p:spPr bwMode="auto">
              <a:xfrm>
                <a:off x="5085" y="4140"/>
                <a:ext cx="183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grpSp>
          <p:nvGrpSpPr>
            <p:cNvPr id="72728" name="Group 24"/>
            <p:cNvGrpSpPr>
              <a:grpSpLocks/>
            </p:cNvGrpSpPr>
            <p:nvPr/>
          </p:nvGrpSpPr>
          <p:grpSpPr bwMode="auto">
            <a:xfrm>
              <a:off x="8310" y="3202"/>
              <a:ext cx="4155" cy="2358"/>
              <a:chOff x="8310" y="2802"/>
              <a:chExt cx="4155" cy="2358"/>
            </a:xfrm>
          </p:grpSpPr>
          <p:sp>
            <p:nvSpPr>
              <p:cNvPr id="72729" name="Text Box 25"/>
              <p:cNvSpPr txBox="1">
                <a:spLocks noChangeArrowheads="1"/>
              </p:cNvSpPr>
              <p:nvPr/>
            </p:nvSpPr>
            <p:spPr bwMode="auto">
              <a:xfrm>
                <a:off x="9528" y="3147"/>
                <a:ext cx="1830" cy="678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หลักสูตร การเรียนการสอน การประเมินผล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30" name="AutoShape 26"/>
              <p:cNvCxnSpPr>
                <a:cxnSpLocks noChangeShapeType="1"/>
              </p:cNvCxnSpPr>
              <p:nvPr/>
            </p:nvCxnSpPr>
            <p:spPr bwMode="auto">
              <a:xfrm>
                <a:off x="10365" y="2802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2731" name="Text Box 27"/>
              <p:cNvSpPr txBox="1">
                <a:spLocks noChangeArrowheads="1"/>
              </p:cNvSpPr>
              <p:nvPr/>
            </p:nvSpPr>
            <p:spPr bwMode="auto">
              <a:xfrm>
                <a:off x="8310" y="4455"/>
                <a:ext cx="1038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หลักสูตร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72732" name="Text Box 28"/>
              <p:cNvSpPr txBox="1">
                <a:spLocks noChangeArrowheads="1"/>
              </p:cNvSpPr>
              <p:nvPr/>
            </p:nvSpPr>
            <p:spPr bwMode="auto">
              <a:xfrm>
                <a:off x="9750" y="4455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การเรียนการสอน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33" name="AutoShape 29"/>
              <p:cNvCxnSpPr>
                <a:cxnSpLocks noChangeShapeType="1"/>
              </p:cNvCxnSpPr>
              <p:nvPr/>
            </p:nvCxnSpPr>
            <p:spPr bwMode="auto">
              <a:xfrm>
                <a:off x="11940" y="4125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34" name="AutoShape 30"/>
              <p:cNvCxnSpPr>
                <a:cxnSpLocks noChangeShapeType="1"/>
              </p:cNvCxnSpPr>
              <p:nvPr/>
            </p:nvCxnSpPr>
            <p:spPr bwMode="auto">
              <a:xfrm>
                <a:off x="8865" y="4110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35" name="AutoShape 31"/>
              <p:cNvCxnSpPr>
                <a:cxnSpLocks noChangeShapeType="1"/>
              </p:cNvCxnSpPr>
              <p:nvPr/>
            </p:nvCxnSpPr>
            <p:spPr bwMode="auto">
              <a:xfrm>
                <a:off x="8865" y="4080"/>
                <a:ext cx="309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2736" name="AutoShape 32"/>
              <p:cNvCxnSpPr>
                <a:cxnSpLocks noChangeShapeType="1"/>
              </p:cNvCxnSpPr>
              <p:nvPr/>
            </p:nvCxnSpPr>
            <p:spPr bwMode="auto">
              <a:xfrm>
                <a:off x="10350" y="3825"/>
                <a:ext cx="0" cy="25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2737" name="Text Box 33"/>
              <p:cNvSpPr txBox="1">
                <a:spLocks noChangeArrowheads="1"/>
              </p:cNvSpPr>
              <p:nvPr/>
            </p:nvSpPr>
            <p:spPr bwMode="auto">
              <a:xfrm>
                <a:off x="11190" y="4470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Angsana New" pitchFamily="18" charset="-34"/>
                    <a:cs typeface="Cordia New" pitchFamily="34" charset="-34"/>
                  </a:rPr>
                  <a:t>การประเมินผล</a:t>
                </a: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38" name="AutoShape 34"/>
              <p:cNvCxnSpPr>
                <a:cxnSpLocks noChangeShapeType="1"/>
              </p:cNvCxnSpPr>
              <p:nvPr/>
            </p:nvCxnSpPr>
            <p:spPr bwMode="auto">
              <a:xfrm>
                <a:off x="10350" y="4080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</p:grpSp>
        <p:sp>
          <p:nvSpPr>
            <p:cNvPr id="72739" name="Text Box 35"/>
            <p:cNvSpPr txBox="1">
              <a:spLocks noChangeArrowheads="1"/>
            </p:cNvSpPr>
            <p:nvPr/>
          </p:nvSpPr>
          <p:spPr bwMode="auto">
            <a:xfrm>
              <a:off x="1758" y="3562"/>
              <a:ext cx="1830" cy="6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นักศึกษา</a:t>
              </a: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cxnSp>
          <p:nvCxnSpPr>
            <p:cNvPr id="72740" name="AutoShape 36"/>
            <p:cNvCxnSpPr>
              <a:cxnSpLocks noChangeShapeType="1"/>
            </p:cNvCxnSpPr>
            <p:nvPr/>
          </p:nvCxnSpPr>
          <p:spPr bwMode="auto">
            <a:xfrm>
              <a:off x="2655" y="3202"/>
              <a:ext cx="0" cy="37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72741" name="Text Box 37"/>
            <p:cNvSpPr txBox="1">
              <a:spLocks noChangeArrowheads="1"/>
            </p:cNvSpPr>
            <p:nvPr/>
          </p:nvSpPr>
          <p:spPr bwMode="auto">
            <a:xfrm>
              <a:off x="465" y="4915"/>
              <a:ext cx="1293" cy="6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คุณภาพของนศ. ที่รับเข้า</a:t>
              </a: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2742" name="Text Box 38"/>
            <p:cNvSpPr txBox="1">
              <a:spLocks noChangeArrowheads="1"/>
            </p:cNvSpPr>
            <p:nvPr/>
          </p:nvSpPr>
          <p:spPr bwMode="auto">
            <a:xfrm>
              <a:off x="2655" y="4915"/>
              <a:ext cx="1275" cy="6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การส่งเสริมพัฒนา</a:t>
              </a: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cxnSp>
          <p:nvCxnSpPr>
            <p:cNvPr id="72743" name="AutoShape 39"/>
            <p:cNvCxnSpPr>
              <a:cxnSpLocks noChangeShapeType="1"/>
            </p:cNvCxnSpPr>
            <p:nvPr/>
          </p:nvCxnSpPr>
          <p:spPr bwMode="auto">
            <a:xfrm>
              <a:off x="3495" y="4570"/>
              <a:ext cx="0" cy="37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72744" name="AutoShape 40"/>
            <p:cNvCxnSpPr>
              <a:cxnSpLocks noChangeShapeType="1"/>
            </p:cNvCxnSpPr>
            <p:nvPr/>
          </p:nvCxnSpPr>
          <p:spPr bwMode="auto">
            <a:xfrm>
              <a:off x="1515" y="4540"/>
              <a:ext cx="0" cy="37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72745" name="AutoShape 41"/>
            <p:cNvCxnSpPr>
              <a:cxnSpLocks noChangeShapeType="1"/>
            </p:cNvCxnSpPr>
            <p:nvPr/>
          </p:nvCxnSpPr>
          <p:spPr bwMode="auto">
            <a:xfrm>
              <a:off x="1515" y="4555"/>
              <a:ext cx="198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72746" name="AutoShape 42"/>
            <p:cNvCxnSpPr>
              <a:cxnSpLocks noChangeShapeType="1"/>
            </p:cNvCxnSpPr>
            <p:nvPr/>
          </p:nvCxnSpPr>
          <p:spPr bwMode="auto">
            <a:xfrm>
              <a:off x="2655" y="4285"/>
              <a:ext cx="0" cy="25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grpSp>
          <p:nvGrpSpPr>
            <p:cNvPr id="72747" name="Group 43"/>
            <p:cNvGrpSpPr>
              <a:grpSpLocks/>
            </p:cNvGrpSpPr>
            <p:nvPr/>
          </p:nvGrpSpPr>
          <p:grpSpPr bwMode="auto">
            <a:xfrm>
              <a:off x="1170" y="5635"/>
              <a:ext cx="2895" cy="2460"/>
              <a:chOff x="1170" y="5235"/>
              <a:chExt cx="2895" cy="2460"/>
            </a:xfrm>
          </p:grpSpPr>
          <p:sp>
            <p:nvSpPr>
              <p:cNvPr id="72748" name="Text Box 44"/>
              <p:cNvSpPr txBox="1">
                <a:spLocks noChangeArrowheads="1"/>
              </p:cNvSpPr>
              <p:nvPr/>
            </p:nvSpPr>
            <p:spPr bwMode="auto">
              <a:xfrm>
                <a:off x="1170" y="5850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49" name="AutoShape 45"/>
              <p:cNvCxnSpPr>
                <a:cxnSpLocks noChangeShapeType="1"/>
              </p:cNvCxnSpPr>
              <p:nvPr/>
            </p:nvCxnSpPr>
            <p:spPr bwMode="auto">
              <a:xfrm>
                <a:off x="3210" y="5235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2750" name="Text Box 46"/>
              <p:cNvSpPr txBox="1">
                <a:spLocks noChangeArrowheads="1"/>
              </p:cNvSpPr>
              <p:nvPr/>
            </p:nvSpPr>
            <p:spPr bwMode="auto">
              <a:xfrm>
                <a:off x="2790" y="5850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72751" name="Text Box 47"/>
              <p:cNvSpPr txBox="1">
                <a:spLocks noChangeArrowheads="1"/>
              </p:cNvSpPr>
              <p:nvPr/>
            </p:nvSpPr>
            <p:spPr bwMode="auto">
              <a:xfrm>
                <a:off x="2790" y="7005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52" name="AutoShape 48"/>
              <p:cNvCxnSpPr>
                <a:cxnSpLocks noChangeShapeType="1"/>
              </p:cNvCxnSpPr>
              <p:nvPr/>
            </p:nvCxnSpPr>
            <p:spPr bwMode="auto">
              <a:xfrm>
                <a:off x="1758" y="5610"/>
                <a:ext cx="183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2753" name="AutoShape 49"/>
              <p:cNvCxnSpPr>
                <a:cxnSpLocks noChangeShapeType="1"/>
              </p:cNvCxnSpPr>
              <p:nvPr/>
            </p:nvCxnSpPr>
            <p:spPr bwMode="auto">
              <a:xfrm>
                <a:off x="1758" y="5610"/>
                <a:ext cx="0" cy="24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54" name="AutoShape 50"/>
              <p:cNvCxnSpPr>
                <a:cxnSpLocks noChangeShapeType="1"/>
              </p:cNvCxnSpPr>
              <p:nvPr/>
            </p:nvCxnSpPr>
            <p:spPr bwMode="auto">
              <a:xfrm>
                <a:off x="3588" y="5610"/>
                <a:ext cx="0" cy="24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55" name="AutoShape 51"/>
              <p:cNvCxnSpPr>
                <a:cxnSpLocks noChangeShapeType="1"/>
              </p:cNvCxnSpPr>
              <p:nvPr/>
            </p:nvCxnSpPr>
            <p:spPr bwMode="auto">
              <a:xfrm>
                <a:off x="3438" y="6540"/>
                <a:ext cx="0" cy="4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</p:grpSp>
        <p:grpSp>
          <p:nvGrpSpPr>
            <p:cNvPr id="72756" name="Group 52"/>
            <p:cNvGrpSpPr>
              <a:grpSpLocks/>
            </p:cNvGrpSpPr>
            <p:nvPr/>
          </p:nvGrpSpPr>
          <p:grpSpPr bwMode="auto">
            <a:xfrm>
              <a:off x="9750" y="5635"/>
              <a:ext cx="2895" cy="2460"/>
              <a:chOff x="1170" y="5235"/>
              <a:chExt cx="2895" cy="2460"/>
            </a:xfrm>
          </p:grpSpPr>
          <p:sp>
            <p:nvSpPr>
              <p:cNvPr id="72757" name="Text Box 53"/>
              <p:cNvSpPr txBox="1">
                <a:spLocks noChangeArrowheads="1"/>
              </p:cNvSpPr>
              <p:nvPr/>
            </p:nvSpPr>
            <p:spPr bwMode="auto">
              <a:xfrm>
                <a:off x="1170" y="5850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58" name="AutoShape 54"/>
              <p:cNvCxnSpPr>
                <a:cxnSpLocks noChangeShapeType="1"/>
              </p:cNvCxnSpPr>
              <p:nvPr/>
            </p:nvCxnSpPr>
            <p:spPr bwMode="auto">
              <a:xfrm>
                <a:off x="3210" y="5235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2759" name="Text Box 55"/>
              <p:cNvSpPr txBox="1">
                <a:spLocks noChangeArrowheads="1"/>
              </p:cNvSpPr>
              <p:nvPr/>
            </p:nvSpPr>
            <p:spPr bwMode="auto">
              <a:xfrm>
                <a:off x="2790" y="5850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72760" name="Text Box 56"/>
              <p:cNvSpPr txBox="1">
                <a:spLocks noChangeArrowheads="1"/>
              </p:cNvSpPr>
              <p:nvPr/>
            </p:nvSpPr>
            <p:spPr bwMode="auto">
              <a:xfrm>
                <a:off x="2790" y="7005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61" name="AutoShape 57"/>
              <p:cNvCxnSpPr>
                <a:cxnSpLocks noChangeShapeType="1"/>
              </p:cNvCxnSpPr>
              <p:nvPr/>
            </p:nvCxnSpPr>
            <p:spPr bwMode="auto">
              <a:xfrm>
                <a:off x="1758" y="5610"/>
                <a:ext cx="183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2762" name="AutoShape 58"/>
              <p:cNvCxnSpPr>
                <a:cxnSpLocks noChangeShapeType="1"/>
              </p:cNvCxnSpPr>
              <p:nvPr/>
            </p:nvCxnSpPr>
            <p:spPr bwMode="auto">
              <a:xfrm>
                <a:off x="1758" y="5610"/>
                <a:ext cx="0" cy="24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63" name="AutoShape 59"/>
              <p:cNvCxnSpPr>
                <a:cxnSpLocks noChangeShapeType="1"/>
              </p:cNvCxnSpPr>
              <p:nvPr/>
            </p:nvCxnSpPr>
            <p:spPr bwMode="auto">
              <a:xfrm>
                <a:off x="3588" y="5610"/>
                <a:ext cx="0" cy="24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64" name="AutoShape 60"/>
              <p:cNvCxnSpPr>
                <a:cxnSpLocks noChangeShapeType="1"/>
              </p:cNvCxnSpPr>
              <p:nvPr/>
            </p:nvCxnSpPr>
            <p:spPr bwMode="auto">
              <a:xfrm>
                <a:off x="3438" y="6540"/>
                <a:ext cx="0" cy="4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</p:grpSp>
        <p:grpSp>
          <p:nvGrpSpPr>
            <p:cNvPr id="72765" name="Group 61"/>
            <p:cNvGrpSpPr>
              <a:grpSpLocks/>
            </p:cNvGrpSpPr>
            <p:nvPr/>
          </p:nvGrpSpPr>
          <p:grpSpPr bwMode="auto">
            <a:xfrm>
              <a:off x="8205" y="6940"/>
              <a:ext cx="2895" cy="2460"/>
              <a:chOff x="1170" y="5235"/>
              <a:chExt cx="2895" cy="2460"/>
            </a:xfrm>
          </p:grpSpPr>
          <p:sp>
            <p:nvSpPr>
              <p:cNvPr id="72766" name="Text Box 62"/>
              <p:cNvSpPr txBox="1">
                <a:spLocks noChangeArrowheads="1"/>
              </p:cNvSpPr>
              <p:nvPr/>
            </p:nvSpPr>
            <p:spPr bwMode="auto">
              <a:xfrm>
                <a:off x="1170" y="5850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67" name="AutoShape 63"/>
              <p:cNvCxnSpPr>
                <a:cxnSpLocks noChangeShapeType="1"/>
              </p:cNvCxnSpPr>
              <p:nvPr/>
            </p:nvCxnSpPr>
            <p:spPr bwMode="auto">
              <a:xfrm>
                <a:off x="3210" y="5235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2768" name="Text Box 64"/>
              <p:cNvSpPr txBox="1">
                <a:spLocks noChangeArrowheads="1"/>
              </p:cNvSpPr>
              <p:nvPr/>
            </p:nvSpPr>
            <p:spPr bwMode="auto">
              <a:xfrm>
                <a:off x="2790" y="5850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72769" name="Text Box 65"/>
              <p:cNvSpPr txBox="1">
                <a:spLocks noChangeArrowheads="1"/>
              </p:cNvSpPr>
              <p:nvPr/>
            </p:nvSpPr>
            <p:spPr bwMode="auto">
              <a:xfrm>
                <a:off x="2790" y="7005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70" name="AutoShape 66"/>
              <p:cNvCxnSpPr>
                <a:cxnSpLocks noChangeShapeType="1"/>
              </p:cNvCxnSpPr>
              <p:nvPr/>
            </p:nvCxnSpPr>
            <p:spPr bwMode="auto">
              <a:xfrm>
                <a:off x="1758" y="5610"/>
                <a:ext cx="183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2771" name="AutoShape 67"/>
              <p:cNvCxnSpPr>
                <a:cxnSpLocks noChangeShapeType="1"/>
              </p:cNvCxnSpPr>
              <p:nvPr/>
            </p:nvCxnSpPr>
            <p:spPr bwMode="auto">
              <a:xfrm>
                <a:off x="1758" y="5610"/>
                <a:ext cx="0" cy="24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72" name="AutoShape 68"/>
              <p:cNvCxnSpPr>
                <a:cxnSpLocks noChangeShapeType="1"/>
              </p:cNvCxnSpPr>
              <p:nvPr/>
            </p:nvCxnSpPr>
            <p:spPr bwMode="auto">
              <a:xfrm>
                <a:off x="3588" y="5610"/>
                <a:ext cx="0" cy="24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73" name="AutoShape 69"/>
              <p:cNvCxnSpPr>
                <a:cxnSpLocks noChangeShapeType="1"/>
              </p:cNvCxnSpPr>
              <p:nvPr/>
            </p:nvCxnSpPr>
            <p:spPr bwMode="auto">
              <a:xfrm>
                <a:off x="3438" y="6540"/>
                <a:ext cx="0" cy="4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</p:grpSp>
        <p:grpSp>
          <p:nvGrpSpPr>
            <p:cNvPr id="72774" name="Group 70"/>
            <p:cNvGrpSpPr>
              <a:grpSpLocks/>
            </p:cNvGrpSpPr>
            <p:nvPr/>
          </p:nvGrpSpPr>
          <p:grpSpPr bwMode="auto">
            <a:xfrm>
              <a:off x="5028" y="6940"/>
              <a:ext cx="2895" cy="2460"/>
              <a:chOff x="1170" y="5235"/>
              <a:chExt cx="2895" cy="2460"/>
            </a:xfrm>
          </p:grpSpPr>
          <p:sp>
            <p:nvSpPr>
              <p:cNvPr id="72775" name="Text Box 71"/>
              <p:cNvSpPr txBox="1">
                <a:spLocks noChangeArrowheads="1"/>
              </p:cNvSpPr>
              <p:nvPr/>
            </p:nvSpPr>
            <p:spPr bwMode="auto">
              <a:xfrm>
                <a:off x="1170" y="5850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76" name="AutoShape 72"/>
              <p:cNvCxnSpPr>
                <a:cxnSpLocks noChangeShapeType="1"/>
              </p:cNvCxnSpPr>
              <p:nvPr/>
            </p:nvCxnSpPr>
            <p:spPr bwMode="auto">
              <a:xfrm>
                <a:off x="3210" y="5235"/>
                <a:ext cx="0" cy="3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2777" name="Text Box 73"/>
              <p:cNvSpPr txBox="1">
                <a:spLocks noChangeArrowheads="1"/>
              </p:cNvSpPr>
              <p:nvPr/>
            </p:nvSpPr>
            <p:spPr bwMode="auto">
              <a:xfrm>
                <a:off x="2790" y="5850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72778" name="Text Box 74"/>
              <p:cNvSpPr txBox="1">
                <a:spLocks noChangeArrowheads="1"/>
              </p:cNvSpPr>
              <p:nvPr/>
            </p:nvSpPr>
            <p:spPr bwMode="auto">
              <a:xfrm>
                <a:off x="2790" y="7005"/>
                <a:ext cx="1275" cy="69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cxnSp>
            <p:nvCxnSpPr>
              <p:cNvPr id="72779" name="AutoShape 75"/>
              <p:cNvCxnSpPr>
                <a:cxnSpLocks noChangeShapeType="1"/>
              </p:cNvCxnSpPr>
              <p:nvPr/>
            </p:nvCxnSpPr>
            <p:spPr bwMode="auto">
              <a:xfrm>
                <a:off x="1758" y="5610"/>
                <a:ext cx="183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2780" name="AutoShape 76"/>
              <p:cNvCxnSpPr>
                <a:cxnSpLocks noChangeShapeType="1"/>
              </p:cNvCxnSpPr>
              <p:nvPr/>
            </p:nvCxnSpPr>
            <p:spPr bwMode="auto">
              <a:xfrm>
                <a:off x="1758" y="5610"/>
                <a:ext cx="0" cy="24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81" name="AutoShape 77"/>
              <p:cNvCxnSpPr>
                <a:cxnSpLocks noChangeShapeType="1"/>
              </p:cNvCxnSpPr>
              <p:nvPr/>
            </p:nvCxnSpPr>
            <p:spPr bwMode="auto">
              <a:xfrm>
                <a:off x="3588" y="5610"/>
                <a:ext cx="0" cy="24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2782" name="AutoShape 78"/>
              <p:cNvCxnSpPr>
                <a:cxnSpLocks noChangeShapeType="1"/>
              </p:cNvCxnSpPr>
              <p:nvPr/>
            </p:nvCxnSpPr>
            <p:spPr bwMode="auto">
              <a:xfrm>
                <a:off x="3438" y="6540"/>
                <a:ext cx="0" cy="4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</p:grpSp>
        <p:cxnSp>
          <p:nvCxnSpPr>
            <p:cNvPr id="72783" name="AutoShape 79"/>
            <p:cNvCxnSpPr>
              <a:cxnSpLocks noChangeShapeType="1"/>
            </p:cNvCxnSpPr>
            <p:nvPr/>
          </p:nvCxnSpPr>
          <p:spPr bwMode="auto">
            <a:xfrm>
              <a:off x="15447" y="5635"/>
              <a:ext cx="0" cy="37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72784" name="Text Box 80"/>
            <p:cNvSpPr txBox="1">
              <a:spLocks noChangeArrowheads="1"/>
            </p:cNvSpPr>
            <p:nvPr/>
          </p:nvSpPr>
          <p:spPr bwMode="auto">
            <a:xfrm>
              <a:off x="14793" y="6010"/>
              <a:ext cx="1275" cy="6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2785" name="Text Box 81"/>
            <p:cNvSpPr txBox="1">
              <a:spLocks noChangeArrowheads="1"/>
            </p:cNvSpPr>
            <p:nvPr/>
          </p:nvSpPr>
          <p:spPr bwMode="auto">
            <a:xfrm>
              <a:off x="14793" y="7240"/>
              <a:ext cx="1275" cy="6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cxnSp>
          <p:nvCxnSpPr>
            <p:cNvPr id="72786" name="AutoShape 82"/>
            <p:cNvCxnSpPr>
              <a:cxnSpLocks noChangeShapeType="1"/>
            </p:cNvCxnSpPr>
            <p:nvPr/>
          </p:nvCxnSpPr>
          <p:spPr bwMode="auto">
            <a:xfrm>
              <a:off x="15468" y="6760"/>
              <a:ext cx="0" cy="48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72787" name="Text Box 83"/>
            <p:cNvSpPr txBox="1">
              <a:spLocks noChangeArrowheads="1"/>
            </p:cNvSpPr>
            <p:nvPr/>
          </p:nvSpPr>
          <p:spPr bwMode="auto">
            <a:xfrm>
              <a:off x="4842" y="6250"/>
              <a:ext cx="1275" cy="6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cxnSp>
          <p:nvCxnSpPr>
            <p:cNvPr id="72788" name="AutoShape 84"/>
            <p:cNvCxnSpPr>
              <a:cxnSpLocks noChangeShapeType="1"/>
            </p:cNvCxnSpPr>
            <p:nvPr/>
          </p:nvCxnSpPr>
          <p:spPr bwMode="auto">
            <a:xfrm>
              <a:off x="6882" y="5635"/>
              <a:ext cx="0" cy="37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72789" name="Text Box 85"/>
            <p:cNvSpPr txBox="1">
              <a:spLocks noChangeArrowheads="1"/>
            </p:cNvSpPr>
            <p:nvPr/>
          </p:nvSpPr>
          <p:spPr bwMode="auto">
            <a:xfrm>
              <a:off x="6462" y="6250"/>
              <a:ext cx="1275" cy="6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cxnSp>
          <p:nvCxnSpPr>
            <p:cNvPr id="72790" name="AutoShape 86"/>
            <p:cNvCxnSpPr>
              <a:cxnSpLocks noChangeShapeType="1"/>
            </p:cNvCxnSpPr>
            <p:nvPr/>
          </p:nvCxnSpPr>
          <p:spPr bwMode="auto">
            <a:xfrm>
              <a:off x="5430" y="6010"/>
              <a:ext cx="183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72791" name="AutoShape 87"/>
            <p:cNvCxnSpPr>
              <a:cxnSpLocks noChangeShapeType="1"/>
            </p:cNvCxnSpPr>
            <p:nvPr/>
          </p:nvCxnSpPr>
          <p:spPr bwMode="auto">
            <a:xfrm>
              <a:off x="5430" y="6010"/>
              <a:ext cx="0" cy="2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72792" name="AutoShape 88"/>
            <p:cNvCxnSpPr>
              <a:cxnSpLocks noChangeShapeType="1"/>
            </p:cNvCxnSpPr>
            <p:nvPr/>
          </p:nvCxnSpPr>
          <p:spPr bwMode="auto">
            <a:xfrm>
              <a:off x="7260" y="6010"/>
              <a:ext cx="0" cy="2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778" name="Group 2"/>
          <p:cNvGrpSpPr>
            <a:grpSpLocks/>
          </p:cNvGrpSpPr>
          <p:nvPr/>
        </p:nvGrpSpPr>
        <p:grpSpPr bwMode="auto">
          <a:xfrm>
            <a:off x="683568" y="620688"/>
            <a:ext cx="7632848" cy="5544616"/>
            <a:chOff x="3737" y="2992"/>
            <a:chExt cx="8671" cy="6638"/>
          </a:xfrm>
        </p:grpSpPr>
        <p:sp>
          <p:nvSpPr>
            <p:cNvPr id="75779" name="Line 3"/>
            <p:cNvSpPr>
              <a:spLocks noChangeShapeType="1"/>
            </p:cNvSpPr>
            <p:nvPr/>
          </p:nvSpPr>
          <p:spPr bwMode="auto">
            <a:xfrm>
              <a:off x="8010" y="4912"/>
              <a:ext cx="93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780" name="Line 4"/>
            <p:cNvSpPr>
              <a:spLocks noChangeShapeType="1"/>
            </p:cNvSpPr>
            <p:nvPr/>
          </p:nvSpPr>
          <p:spPr bwMode="auto">
            <a:xfrm>
              <a:off x="8338" y="5471"/>
              <a:ext cx="9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grpSp>
          <p:nvGrpSpPr>
            <p:cNvPr id="75781" name="Group 5"/>
            <p:cNvGrpSpPr>
              <a:grpSpLocks/>
            </p:cNvGrpSpPr>
            <p:nvPr/>
          </p:nvGrpSpPr>
          <p:grpSpPr bwMode="auto">
            <a:xfrm>
              <a:off x="4173" y="5767"/>
              <a:ext cx="8235" cy="1763"/>
              <a:chOff x="1881" y="5224"/>
              <a:chExt cx="7920" cy="1620"/>
            </a:xfrm>
          </p:grpSpPr>
          <p:sp>
            <p:nvSpPr>
              <p:cNvPr id="75782" name="Text Box 6"/>
              <p:cNvSpPr txBox="1">
                <a:spLocks noChangeArrowheads="1"/>
              </p:cNvSpPr>
              <p:nvPr/>
            </p:nvSpPr>
            <p:spPr bwMode="auto">
              <a:xfrm>
                <a:off x="8061" y="5663"/>
                <a:ext cx="174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Cordia New" pitchFamily="34" charset="-34"/>
                    <a:cs typeface="Cordia New" pitchFamily="34" charset="-34"/>
                  </a:rPr>
                  <a:t>ทักษะการ</a:t>
                </a:r>
                <a:br>
                  <a:rPr kumimoji="0" lang="th-TH" altLang="zh-CN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Cordia New" pitchFamily="34" charset="-34"/>
                    <a:cs typeface="Cordia New" pitchFamily="34" charset="-34"/>
                  </a:rPr>
                </a:br>
                <a:r>
                  <a:rPr kumimoji="0" lang="th-TH" altLang="zh-CN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ordia New" pitchFamily="34" charset="-34"/>
                    <a:ea typeface="Cordia New" pitchFamily="34" charset="-34"/>
                    <a:cs typeface="Cordia New" pitchFamily="34" charset="-34"/>
                  </a:rPr>
                  <a:t>เผยแพร่ผลงาน</a:t>
                </a:r>
                <a:endParaRPr kumimoji="0" lang="th-TH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grpSp>
            <p:nvGrpSpPr>
              <p:cNvPr id="75783" name="Group 7"/>
              <p:cNvGrpSpPr>
                <a:grpSpLocks/>
              </p:cNvGrpSpPr>
              <p:nvPr/>
            </p:nvGrpSpPr>
            <p:grpSpPr bwMode="auto">
              <a:xfrm>
                <a:off x="1881" y="5224"/>
                <a:ext cx="7920" cy="1620"/>
                <a:chOff x="1881" y="5224"/>
                <a:chExt cx="7920" cy="1620"/>
              </a:xfrm>
            </p:grpSpPr>
            <p:sp>
              <p:nvSpPr>
                <p:cNvPr id="75784" name="Line 8"/>
                <p:cNvSpPr>
                  <a:spLocks noChangeShapeType="1"/>
                </p:cNvSpPr>
                <p:nvPr/>
              </p:nvSpPr>
              <p:spPr bwMode="auto">
                <a:xfrm flipV="1">
                  <a:off x="1881" y="6049"/>
                  <a:ext cx="612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th-TH" sz="2000"/>
                </a:p>
              </p:txBody>
            </p:sp>
            <p:sp>
              <p:nvSpPr>
                <p:cNvPr id="75785" name="Line 9"/>
                <p:cNvSpPr>
                  <a:spLocks noChangeShapeType="1"/>
                </p:cNvSpPr>
                <p:nvPr/>
              </p:nvSpPr>
              <p:spPr bwMode="auto">
                <a:xfrm>
                  <a:off x="8001" y="5224"/>
                  <a:ext cx="0" cy="16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th-TH" sz="2000"/>
                </a:p>
              </p:txBody>
            </p:sp>
            <p:sp>
              <p:nvSpPr>
                <p:cNvPr id="75786" name="Line 10"/>
                <p:cNvSpPr>
                  <a:spLocks noChangeShapeType="1"/>
                </p:cNvSpPr>
                <p:nvPr/>
              </p:nvSpPr>
              <p:spPr bwMode="auto">
                <a:xfrm>
                  <a:off x="8001" y="5224"/>
                  <a:ext cx="1800" cy="9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th-TH" sz="2000"/>
                </a:p>
              </p:txBody>
            </p:sp>
            <p:sp>
              <p:nvSpPr>
                <p:cNvPr id="75787" name="Line 11"/>
                <p:cNvSpPr>
                  <a:spLocks noChangeShapeType="1"/>
                </p:cNvSpPr>
                <p:nvPr/>
              </p:nvSpPr>
              <p:spPr bwMode="auto">
                <a:xfrm flipH="1">
                  <a:off x="8001" y="6112"/>
                  <a:ext cx="1754" cy="7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th-TH" sz="2000"/>
                </a:p>
              </p:txBody>
            </p:sp>
          </p:grpSp>
        </p:grpSp>
        <p:sp>
          <p:nvSpPr>
            <p:cNvPr id="75788" name="Line 12"/>
            <p:cNvSpPr>
              <a:spLocks noChangeShapeType="1"/>
            </p:cNvSpPr>
            <p:nvPr/>
          </p:nvSpPr>
          <p:spPr bwMode="auto">
            <a:xfrm>
              <a:off x="7168" y="3510"/>
              <a:ext cx="1887" cy="30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789" name="Text Box 13"/>
            <p:cNvSpPr txBox="1">
              <a:spLocks noChangeArrowheads="1"/>
            </p:cNvSpPr>
            <p:nvPr/>
          </p:nvSpPr>
          <p:spPr bwMode="auto">
            <a:xfrm>
              <a:off x="5453" y="2992"/>
              <a:ext cx="1691" cy="61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thai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h-TH" altLang="zh-CN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Cordia New" pitchFamily="34" charset="-34"/>
                  <a:cs typeface="Cordia New" pitchFamily="34" charset="-34"/>
                </a:rPr>
                <a:t>สาเหตุจากผู้เรียน</a:t>
              </a:r>
              <a:endPara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790" name="Line 14"/>
            <p:cNvSpPr>
              <a:spLocks noChangeShapeType="1"/>
            </p:cNvSpPr>
            <p:nvPr/>
          </p:nvSpPr>
          <p:spPr bwMode="auto">
            <a:xfrm>
              <a:off x="6638" y="4142"/>
              <a:ext cx="93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791" name="Text Box 15"/>
            <p:cNvSpPr txBox="1">
              <a:spLocks noChangeArrowheads="1"/>
            </p:cNvSpPr>
            <p:nvPr/>
          </p:nvSpPr>
          <p:spPr bwMode="auto">
            <a:xfrm>
              <a:off x="4020" y="3912"/>
              <a:ext cx="2743" cy="5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ขาดความมั่นใจในตนเอง</a:t>
              </a:r>
              <a:endParaRPr kumimoji="0" lang="th-TH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792" name="Line 16"/>
            <p:cNvSpPr>
              <a:spLocks noChangeShapeType="1"/>
            </p:cNvSpPr>
            <p:nvPr/>
          </p:nvSpPr>
          <p:spPr bwMode="auto">
            <a:xfrm>
              <a:off x="7153" y="4689"/>
              <a:ext cx="74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793" name="Text Box 17"/>
            <p:cNvSpPr txBox="1">
              <a:spLocks noChangeArrowheads="1"/>
            </p:cNvSpPr>
            <p:nvPr/>
          </p:nvSpPr>
          <p:spPr bwMode="auto">
            <a:xfrm>
              <a:off x="5070" y="4516"/>
              <a:ext cx="1895" cy="5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ไม่มีผู้ชี้แนะ</a:t>
              </a:r>
              <a:endParaRPr kumimoji="0" lang="th-TH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794" name="Text Box 18"/>
            <p:cNvSpPr txBox="1">
              <a:spLocks noChangeArrowheads="1"/>
            </p:cNvSpPr>
            <p:nvPr/>
          </p:nvSpPr>
          <p:spPr bwMode="auto">
            <a:xfrm>
              <a:off x="8728" y="4746"/>
              <a:ext cx="2399" cy="5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ขาดทักษะภาษาอังกฤษ</a:t>
              </a:r>
              <a:endParaRPr kumimoji="0" lang="th-TH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795" name="Line 19"/>
            <p:cNvSpPr>
              <a:spLocks noChangeShapeType="1"/>
            </p:cNvSpPr>
            <p:nvPr/>
          </p:nvSpPr>
          <p:spPr bwMode="auto">
            <a:xfrm>
              <a:off x="7262" y="5249"/>
              <a:ext cx="93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796" name="Text Box 20"/>
            <p:cNvSpPr txBox="1">
              <a:spLocks noChangeArrowheads="1"/>
            </p:cNvSpPr>
            <p:nvPr/>
          </p:nvSpPr>
          <p:spPr bwMode="auto">
            <a:xfrm>
              <a:off x="4473" y="5077"/>
              <a:ext cx="2789" cy="5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ขาดการส่งเสริมแรงจูงใจ</a:t>
              </a:r>
              <a:endPara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797" name="Line 21"/>
            <p:cNvSpPr>
              <a:spLocks noChangeShapeType="1"/>
            </p:cNvSpPr>
            <p:nvPr/>
          </p:nvSpPr>
          <p:spPr bwMode="auto">
            <a:xfrm>
              <a:off x="7589" y="5796"/>
              <a:ext cx="93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798" name="Text Box 22"/>
            <p:cNvSpPr txBox="1">
              <a:spLocks noChangeArrowheads="1"/>
            </p:cNvSpPr>
            <p:nvPr/>
          </p:nvSpPr>
          <p:spPr bwMode="auto">
            <a:xfrm>
              <a:off x="5531" y="5623"/>
              <a:ext cx="2058" cy="5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พื้นความรู้เดิมไม่ดี</a:t>
              </a:r>
              <a:endPara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799" name="Line 23"/>
            <p:cNvSpPr>
              <a:spLocks noChangeShapeType="1"/>
            </p:cNvSpPr>
            <p:nvPr/>
          </p:nvSpPr>
          <p:spPr bwMode="auto">
            <a:xfrm>
              <a:off x="7309" y="3797"/>
              <a:ext cx="9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800" name="Text Box 24"/>
            <p:cNvSpPr txBox="1">
              <a:spLocks noChangeArrowheads="1"/>
            </p:cNvSpPr>
            <p:nvPr/>
          </p:nvSpPr>
          <p:spPr bwMode="auto">
            <a:xfrm>
              <a:off x="8057" y="3625"/>
              <a:ext cx="2823" cy="5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ไม่เอาใจใส่ ไม่เห็นความสำคัญ</a:t>
              </a:r>
              <a:endParaRPr kumimoji="0" lang="th-TH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801" name="Line 25"/>
            <p:cNvSpPr>
              <a:spLocks noChangeShapeType="1"/>
            </p:cNvSpPr>
            <p:nvPr/>
          </p:nvSpPr>
          <p:spPr bwMode="auto">
            <a:xfrm>
              <a:off x="7683" y="4358"/>
              <a:ext cx="93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802" name="Text Box 26"/>
            <p:cNvSpPr txBox="1">
              <a:spLocks noChangeArrowheads="1"/>
            </p:cNvSpPr>
            <p:nvPr/>
          </p:nvSpPr>
          <p:spPr bwMode="auto">
            <a:xfrm>
              <a:off x="8509" y="4185"/>
              <a:ext cx="1435" cy="5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ไม่ตั้งใจเรียน</a:t>
              </a:r>
              <a:endParaRPr kumimoji="0" lang="th-TH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803" name="Text Box 27"/>
            <p:cNvSpPr txBox="1">
              <a:spLocks noChangeArrowheads="1"/>
            </p:cNvSpPr>
            <p:nvPr/>
          </p:nvSpPr>
          <p:spPr bwMode="auto">
            <a:xfrm>
              <a:off x="9055" y="5249"/>
              <a:ext cx="2495" cy="5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ผลงานวิจัยไม่มีคุณภาพ</a:t>
              </a:r>
              <a:endParaRPr kumimoji="0" lang="th-TH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804" name="Line 28"/>
            <p:cNvSpPr>
              <a:spLocks noChangeShapeType="1"/>
            </p:cNvSpPr>
            <p:nvPr/>
          </p:nvSpPr>
          <p:spPr bwMode="auto">
            <a:xfrm flipH="1">
              <a:off x="5203" y="6665"/>
              <a:ext cx="2995" cy="22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805" name="Text Box 29"/>
            <p:cNvSpPr txBox="1">
              <a:spLocks noChangeArrowheads="1"/>
            </p:cNvSpPr>
            <p:nvPr/>
          </p:nvSpPr>
          <p:spPr bwMode="auto">
            <a:xfrm>
              <a:off x="4782" y="8940"/>
              <a:ext cx="1692" cy="6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lvl="0" indent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tabLst/>
              </a:pPr>
              <a:r>
                <a:rPr kumimoji="0" lang="th-TH" altLang="zh-CN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Cordia New" pitchFamily="34" charset="-34"/>
                  <a:cs typeface="Cordia New" pitchFamily="34" charset="-34"/>
                </a:rPr>
                <a:t>สาเหตุจากผู้สอน</a:t>
              </a:r>
              <a:endParaRPr kumimoji="0" lang="th-TH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806" name="Line 30"/>
            <p:cNvSpPr>
              <a:spLocks noChangeShapeType="1"/>
            </p:cNvSpPr>
            <p:nvPr/>
          </p:nvSpPr>
          <p:spPr bwMode="auto">
            <a:xfrm>
              <a:off x="6217" y="7295"/>
              <a:ext cx="93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 sz="2000"/>
            </a:p>
          </p:txBody>
        </p:sp>
        <p:sp>
          <p:nvSpPr>
            <p:cNvPr id="75807" name="Text Box 31"/>
            <p:cNvSpPr txBox="1">
              <a:spLocks noChangeArrowheads="1"/>
            </p:cNvSpPr>
            <p:nvPr/>
          </p:nvSpPr>
          <p:spPr bwMode="auto">
            <a:xfrm>
              <a:off x="3737" y="7094"/>
              <a:ext cx="2480" cy="5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วิธีสอนยังไม่มีประสิทธิผล</a:t>
              </a:r>
              <a:endParaRPr kumimoji="0" lang="th-TH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75808" name="Text Box 32"/>
            <p:cNvSpPr txBox="1">
              <a:spLocks noChangeArrowheads="1"/>
            </p:cNvSpPr>
            <p:nvPr/>
          </p:nvSpPr>
          <p:spPr bwMode="auto">
            <a:xfrm>
              <a:off x="7683" y="7695"/>
              <a:ext cx="2097" cy="5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rdia New" pitchFamily="34" charset="-34"/>
                  <a:ea typeface="Angsana New" pitchFamily="18" charset="-34"/>
                  <a:cs typeface="Cordia New" pitchFamily="34" charset="-34"/>
                </a:rPr>
                <a:t>ผู้สอนก็ไม่มีผลงานตีพิมพ์</a:t>
              </a:r>
              <a:endParaRPr kumimoji="0" lang="th-TH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cxnSp>
          <p:nvCxnSpPr>
            <p:cNvPr id="75809" name="AutoShape 33"/>
            <p:cNvCxnSpPr>
              <a:cxnSpLocks noChangeShapeType="1"/>
            </p:cNvCxnSpPr>
            <p:nvPr/>
          </p:nvCxnSpPr>
          <p:spPr bwMode="auto">
            <a:xfrm flipH="1">
              <a:off x="6638" y="7851"/>
              <a:ext cx="1045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A87A-2D1E-4AE7-93A8-401CF423B12D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10/5/2558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24744"/>
            <a:ext cx="8534400" cy="5562600"/>
          </a:xfrm>
        </p:spPr>
        <p:txBody>
          <a:bodyPr/>
          <a:lstStyle/>
          <a:p>
            <a:pPr marL="531813" indent="-531813"/>
            <a:r>
              <a:rPr lang="th-TH" sz="3200" b="0" dirty="0" smtClean="0"/>
              <a:t>เน้นที่เป้าหมายของหลักสูตร/คณะ/สถาบัน ไม่ใช้ความเห็นส่วนตัวของ</a:t>
            </a:r>
            <a:br>
              <a:rPr lang="th-TH" sz="3200" b="0" dirty="0" smtClean="0"/>
            </a:br>
            <a:r>
              <a:rPr lang="th-TH" sz="3200" b="0" dirty="0" smtClean="0"/>
              <a:t>ผู้พิจารณ์</a:t>
            </a:r>
          </a:p>
          <a:p>
            <a:pPr marL="531813" indent="-531813"/>
            <a:r>
              <a:rPr lang="th-TH" sz="3200" b="0" dirty="0" smtClean="0"/>
              <a:t>การให้ข้อมูลป้อนกลับหรือเสนอแนะต้องมีการหารือร่วมกันระหว่าง</a:t>
            </a:r>
            <a:br>
              <a:rPr lang="th-TH" sz="3200" b="0" dirty="0" smtClean="0"/>
            </a:br>
            <a:r>
              <a:rPr lang="th-TH" sz="3200" b="0" dirty="0" smtClean="0"/>
              <a:t>ผู้พิจารณ์และผู้ถูกพิจารณ์</a:t>
            </a:r>
          </a:p>
          <a:p>
            <a:pPr marL="531813" indent="-531813"/>
            <a:r>
              <a:rPr lang="th-TH" sz="3200" b="0" dirty="0" smtClean="0"/>
              <a:t>ให้ข้อมูลเชิงบรรยายมากกว่าเชิงตัดสิน</a:t>
            </a:r>
            <a:r>
              <a:rPr lang="en-US" sz="3200" b="0" dirty="0" smtClean="0"/>
              <a:t>/</a:t>
            </a:r>
            <a:r>
              <a:rPr lang="th-TH" sz="3200" b="0" dirty="0" smtClean="0"/>
              <a:t>ประเมิน</a:t>
            </a:r>
          </a:p>
          <a:p>
            <a:pPr marL="531813" indent="-531813"/>
            <a:r>
              <a:rPr lang="th-TH" sz="3200" b="0" dirty="0" smtClean="0"/>
              <a:t>ข้อมูลมีความเจาะจงไม่ใช่กว้าง ๆ ทั่วไป</a:t>
            </a:r>
          </a:p>
          <a:p>
            <a:pPr marL="531813" indent="-531813"/>
            <a:r>
              <a:rPr lang="th-TH" sz="3200" b="0" dirty="0" smtClean="0"/>
              <a:t>คำนึงถึงความต้องการจำเป็นของทุกฝ่าย</a:t>
            </a:r>
          </a:p>
          <a:p>
            <a:pPr marL="531813" indent="-531813"/>
            <a:r>
              <a:rPr lang="th-TH" sz="3200" b="0" dirty="0" smtClean="0"/>
              <a:t>ชี้จุดที่เกี่ยวข้องกับพฤติกรรมที่เห็นมากกว่าชี้ไปที่บุคคล</a:t>
            </a:r>
          </a:p>
          <a:p>
            <a:pPr marL="531813" indent="-531813"/>
            <a:r>
              <a:rPr lang="th-TH" sz="3200" b="0" dirty="0" smtClean="0"/>
              <a:t>ให้ข้อมูลเชิงแนะนำให้ปรับปรุงมากกว่าเชิงบังคับ</a:t>
            </a:r>
          </a:p>
          <a:p>
            <a:pPr marL="531813" indent="-531813"/>
            <a:r>
              <a:rPr lang="th-TH" sz="3200" b="0" dirty="0" smtClean="0"/>
              <a:t>ให้ข้อมูลป้อนกลับหรือข้อเสนอแนะถูกจังหวะเหมาะสมกับเวลา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D8A5133-AE12-4447-9377-92E2ABBDEF7C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400" b="1" dirty="0" smtClean="0"/>
              <a:t>การให้ข้อมูลป้อนกลับและข้อเสนอแนะ</a:t>
            </a:r>
            <a:endParaRPr lang="th-TH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763000" cy="5029200"/>
          </a:xfrm>
        </p:spPr>
        <p:txBody>
          <a:bodyPr>
            <a:normAutofit/>
          </a:bodyPr>
          <a:lstStyle/>
          <a:p>
            <a:pPr marL="531813" indent="-531813">
              <a:lnSpc>
                <a:spcPct val="90000"/>
              </a:lnSpc>
            </a:pPr>
            <a:r>
              <a:rPr lang="th-TH" b="0" dirty="0" smtClean="0"/>
              <a:t>ฟังเหตุผลของผู้ถูกพิจารณ์ก่อนว่าทำไมจึงทำเช่นนั้น ก่อนที่ผู้พิจารณ์จะเสนอแนะอะไร</a:t>
            </a:r>
          </a:p>
          <a:p>
            <a:pPr marL="531813" indent="-531813">
              <a:lnSpc>
                <a:spcPct val="90000"/>
              </a:lnSpc>
            </a:pPr>
            <a:r>
              <a:rPr lang="th-TH" b="0" dirty="0" smtClean="0"/>
              <a:t>พูดสิ่งที่เป็นความคิดเห็นทางบวก ก่อนที่จะให้คำแนะนำ ให้กำลังใจ</a:t>
            </a:r>
          </a:p>
          <a:p>
            <a:pPr marL="531813" indent="-531813">
              <a:lnSpc>
                <a:spcPct val="90000"/>
              </a:lnSpc>
            </a:pPr>
            <a:r>
              <a:rPr lang="th-TH" b="0" dirty="0" smtClean="0"/>
              <a:t>ข้อมูลป้อนกลับหรือข้อเสนอที่ให้กับหลักสูตร/คณะ/สถาบันควรอยู่ในระดับที่สามารถนำไปใช้ประโยชน์ได้ไม่ใช่ให้ตามที่ใจของผู้พิจารณ์ที่อยากให้</a:t>
            </a:r>
          </a:p>
          <a:p>
            <a:pPr marL="531813" indent="-531813">
              <a:lnSpc>
                <a:spcPct val="90000"/>
              </a:lnSpc>
            </a:pPr>
            <a:r>
              <a:rPr lang="th-TH" b="0" dirty="0" smtClean="0"/>
              <a:t>เสนอแนะสิ่งที่ควรทำและวิธีการปรับปรุงพัฒนา ไม่ใช่เหตุผลว่าทำไมต้องทำ</a:t>
            </a:r>
          </a:p>
          <a:p>
            <a:pPr marL="531813" indent="-531813">
              <a:lnSpc>
                <a:spcPct val="90000"/>
              </a:lnSpc>
            </a:pPr>
            <a:r>
              <a:rPr lang="th-TH" b="0" dirty="0" smtClean="0"/>
              <a:t>ตรวจสอบว่าสื่อสารกันเข้าใจ</a:t>
            </a:r>
          </a:p>
          <a:p>
            <a:pPr marL="531813" indent="-531813">
              <a:lnSpc>
                <a:spcPct val="90000"/>
              </a:lnSpc>
            </a:pPr>
            <a:r>
              <a:rPr lang="th-TH" b="0" dirty="0" smtClean="0"/>
              <a:t>สิ่งที่แนะนำถูกต้อง ทำได้ และมีตัวอย่างหรือทางเลือก</a:t>
            </a:r>
          </a:p>
          <a:p>
            <a:pPr marL="531813" indent="-531813">
              <a:lnSpc>
                <a:spcPct val="90000"/>
              </a:lnSpc>
            </a:pPr>
            <a:r>
              <a:rPr lang="th-TH" b="0" dirty="0" smtClean="0"/>
              <a:t>เก็บรักษาความลับของข้อมูลที่ได้รับรู้ในการตรวจเยี่ยม</a:t>
            </a:r>
          </a:p>
          <a:p>
            <a:pPr marL="531813" indent="-531813">
              <a:lnSpc>
                <a:spcPct val="90000"/>
              </a:lnSpc>
            </a:pPr>
            <a:r>
              <a:rPr lang="th-TH" b="0" dirty="0" smtClean="0"/>
              <a:t>การให้ข้อมูลป้อนกลับหรือเสนอแนะต้องมีการหารือร่วมกัน</a:t>
            </a:r>
          </a:p>
          <a:p>
            <a:pPr marL="531813" indent="-531813">
              <a:lnSpc>
                <a:spcPct val="90000"/>
              </a:lnSpc>
            </a:pPr>
            <a:r>
              <a:rPr lang="th-TH" b="0" dirty="0" smtClean="0"/>
              <a:t>ให้ความสำคัญกับการติดตามของการให้ข้อมูลป้อนกลับ (ถ้าทำได้)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D8A5133-AE12-4447-9377-92E2ABBDEF7C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400" b="1" dirty="0" smtClean="0"/>
              <a:t>การให้ข้อมูลป้อนกลับและข้อเสนอแนะ</a:t>
            </a:r>
            <a:endParaRPr lang="th-TH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กระดาษ">
  <a:themeElements>
    <a:clrScheme name="กระดาษ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กระดาษ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กระดาษ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256TGp_edu_dark_v2</Template>
  <TotalTime>2485</TotalTime>
  <Words>1156</Words>
  <Application>Microsoft Office PowerPoint</Application>
  <PresentationFormat>นำเสนอทางหน้าจอ (4:3)</PresentationFormat>
  <Paragraphs>154</Paragraphs>
  <Slides>20</Slides>
  <Notes>20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20</vt:i4>
      </vt:variant>
    </vt:vector>
  </HeadingPairs>
  <TitlesOfParts>
    <vt:vector size="22" baseType="lpstr">
      <vt:lpstr>Office Theme</vt:lpstr>
      <vt:lpstr>กระดาษ</vt:lpstr>
      <vt:lpstr>การจัดทำรายงานการประเมิน ระดับหลักสูตร</vt:lpstr>
      <vt:lpstr>ความครบถ้วนของการจัดทำรายงานการประเมิน</vt:lpstr>
      <vt:lpstr>แนวทางการจัดทำข้อเสนอแนะ</vt:lpstr>
      <vt:lpstr>    ข้อบกพร่องที่พบในรายงานประเมินรอบที่ผ่านมา</vt:lpstr>
      <vt:lpstr>ปัญหาการบันทึกข้อมูลในระบบ CHE รอบที่ผ่านมา</vt:lpstr>
      <vt:lpstr>งานนำเสนอ PowerPoint</vt:lpstr>
      <vt:lpstr>การเขียนบทสรุปผู้บริหาร</vt:lpstr>
      <vt:lpstr>การเขียนรายงานบทสรุปผู้บริหาร</vt:lpstr>
      <vt:lpstr>การให้ข้อเสนอแนะจากรายงานการประเมิน</vt:lpstr>
      <vt:lpstr>ปัญหาในการระบุจุดแข็ง</vt:lpstr>
      <vt:lpstr>ปัญหาในการระบุจุดแข็ง</vt:lpstr>
      <vt:lpstr>แนวทางการระบุจุดแข็ง</vt:lpstr>
      <vt:lpstr>ปัญหาของการระบุจุดอ่อน</vt:lpstr>
      <vt:lpstr>แนวทางการระบุจุดอ่อน</vt:lpstr>
      <vt:lpstr>แนวทางการเขียนข้อเสนอแนะ</vt:lpstr>
      <vt:lpstr>งานนำเสนอ PowerPoint</vt:lpstr>
      <vt:lpstr>งานนำเสนอ PowerPoint</vt:lpstr>
      <vt:lpstr>งานนำเสนอ PowerPoint</vt:lpstr>
      <vt:lpstr>การให้ข้อมูลป้อนกลับและข้อเสนอแนะ</vt:lpstr>
      <vt:lpstr>การให้ข้อมูลป้อนกลับและข้อเสนอแนะ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การวิจัยในชั้นเรียนกับการเรียนรู้ของครู</dc:title>
  <dc:creator>PANIDA</dc:creator>
  <cp:lastModifiedBy>Windows 7</cp:lastModifiedBy>
  <cp:revision>303</cp:revision>
  <cp:lastPrinted>2015-07-01T06:39:42Z</cp:lastPrinted>
  <dcterms:created xsi:type="dcterms:W3CDTF">2012-08-20T09:09:54Z</dcterms:created>
  <dcterms:modified xsi:type="dcterms:W3CDTF">2017-04-04T16:03:40Z</dcterms:modified>
</cp:coreProperties>
</file>